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5"/>
  </p:notesMasterIdLst>
  <p:sldIdLst>
    <p:sldId id="256" r:id="rId2"/>
    <p:sldId id="257" r:id="rId3"/>
    <p:sldId id="278" r:id="rId4"/>
    <p:sldId id="279" r:id="rId5"/>
    <p:sldId id="280" r:id="rId6"/>
    <p:sldId id="281" r:id="rId7"/>
    <p:sldId id="283" r:id="rId8"/>
    <p:sldId id="282" r:id="rId9"/>
    <p:sldId id="273" r:id="rId10"/>
    <p:sldId id="284" r:id="rId11"/>
    <p:sldId id="271" r:id="rId12"/>
    <p:sldId id="285" r:id="rId13"/>
    <p:sldId id="286" r:id="rId14"/>
    <p:sldId id="287" r:id="rId15"/>
    <p:sldId id="288" r:id="rId16"/>
    <p:sldId id="292" r:id="rId17"/>
    <p:sldId id="289" r:id="rId18"/>
    <p:sldId id="293" r:id="rId19"/>
    <p:sldId id="290" r:id="rId20"/>
    <p:sldId id="291" r:id="rId21"/>
    <p:sldId id="294" r:id="rId22"/>
    <p:sldId id="295" r:id="rId23"/>
    <p:sldId id="296" r:id="rId24"/>
    <p:sldId id="297" r:id="rId25"/>
    <p:sldId id="299" r:id="rId26"/>
    <p:sldId id="300" r:id="rId27"/>
    <p:sldId id="298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2" r:id="rId49"/>
    <p:sldId id="321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40" r:id="rId67"/>
    <p:sldId id="339" r:id="rId68"/>
    <p:sldId id="341" r:id="rId69"/>
    <p:sldId id="342" r:id="rId70"/>
    <p:sldId id="343" r:id="rId71"/>
    <p:sldId id="344" r:id="rId72"/>
    <p:sldId id="345" r:id="rId73"/>
    <p:sldId id="346" r:id="rId74"/>
    <p:sldId id="348" r:id="rId75"/>
    <p:sldId id="347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62" r:id="rId87"/>
    <p:sldId id="359" r:id="rId88"/>
    <p:sldId id="360" r:id="rId89"/>
    <p:sldId id="361" r:id="rId90"/>
    <p:sldId id="363" r:id="rId91"/>
    <p:sldId id="364" r:id="rId92"/>
    <p:sldId id="365" r:id="rId93"/>
    <p:sldId id="366" r:id="rId94"/>
    <p:sldId id="367" r:id="rId95"/>
    <p:sldId id="368" r:id="rId96"/>
    <p:sldId id="369" r:id="rId97"/>
    <p:sldId id="370" r:id="rId98"/>
    <p:sldId id="371" r:id="rId99"/>
    <p:sldId id="372" r:id="rId100"/>
    <p:sldId id="373" r:id="rId101"/>
    <p:sldId id="374" r:id="rId102"/>
    <p:sldId id="375" r:id="rId103"/>
    <p:sldId id="376" r:id="rId104"/>
    <p:sldId id="377" r:id="rId105"/>
    <p:sldId id="378" r:id="rId106"/>
    <p:sldId id="379" r:id="rId107"/>
    <p:sldId id="380" r:id="rId108"/>
    <p:sldId id="381" r:id="rId109"/>
    <p:sldId id="382" r:id="rId110"/>
    <p:sldId id="383" r:id="rId111"/>
    <p:sldId id="384" r:id="rId112"/>
    <p:sldId id="385" r:id="rId113"/>
    <p:sldId id="386" r:id="rId114"/>
    <p:sldId id="387" r:id="rId115"/>
    <p:sldId id="390" r:id="rId116"/>
    <p:sldId id="389" r:id="rId117"/>
    <p:sldId id="391" r:id="rId118"/>
    <p:sldId id="392" r:id="rId119"/>
    <p:sldId id="393" r:id="rId120"/>
    <p:sldId id="394" r:id="rId121"/>
    <p:sldId id="395" r:id="rId122"/>
    <p:sldId id="396" r:id="rId123"/>
    <p:sldId id="397" r:id="rId124"/>
    <p:sldId id="398" r:id="rId125"/>
    <p:sldId id="399" r:id="rId126"/>
    <p:sldId id="401" r:id="rId127"/>
    <p:sldId id="400" r:id="rId128"/>
    <p:sldId id="402" r:id="rId129"/>
    <p:sldId id="403" r:id="rId130"/>
    <p:sldId id="404" r:id="rId131"/>
    <p:sldId id="405" r:id="rId132"/>
    <p:sldId id="406" r:id="rId133"/>
    <p:sldId id="388" r:id="rId134"/>
  </p:sldIdLst>
  <p:sldSz cx="12192000" cy="6858000"/>
  <p:notesSz cx="6858000" cy="9144000"/>
  <p:custDataLst>
    <p:tags r:id="rId1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snawanugroho" initials="t" lastIdx="13" clrIdx="0">
    <p:extLst>
      <p:ext uri="{19B8F6BF-5375-455C-9EA6-DF929625EA0E}">
        <p15:presenceInfo xmlns:p15="http://schemas.microsoft.com/office/powerpoint/2012/main" userId="trisnawanugro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8492"/>
    <a:srgbClr val="101935"/>
    <a:srgbClr val="564787"/>
    <a:srgbClr val="A53975"/>
    <a:srgbClr val="652D74"/>
    <a:srgbClr val="DBCBD8"/>
    <a:srgbClr val="F2FDFF"/>
    <a:srgbClr val="9AD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307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80334-13B4-4816-BC0B-C9543A5DB747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25FB8-320C-4083-8A3A-856629D1A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3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12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Photos by </a:t>
            </a:r>
            <a:r>
              <a:rPr lang="en-US" dirty="0" err="1"/>
              <a:t>Evening_tao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730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4639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1223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7311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0779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9056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41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2920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5987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897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08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0839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9307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116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1849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6797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6236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2459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6167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5696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633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66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1632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275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7650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6401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3446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2758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6479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1194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2275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7174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97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2126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787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748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7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50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10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16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37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10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96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Photos by </a:t>
            </a:r>
            <a:r>
              <a:rPr lang="en-US" dirty="0" err="1"/>
              <a:t>Evening_tao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95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18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96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82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6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19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Photos by </a:t>
            </a:r>
            <a:r>
              <a:rPr lang="en-US" dirty="0" err="1"/>
              <a:t>Evening_tao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37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041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447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43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Photos by </a:t>
            </a:r>
            <a:r>
              <a:rPr lang="en-US" dirty="0" err="1"/>
              <a:t>Evening_tao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525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0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39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372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647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448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378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262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353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54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Photos by </a:t>
            </a:r>
            <a:r>
              <a:rPr lang="en-US" dirty="0" err="1"/>
              <a:t>Evening_tao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05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444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04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488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740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273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91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109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156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952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71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Photos by </a:t>
            </a:r>
            <a:r>
              <a:rPr lang="en-US" dirty="0" err="1"/>
              <a:t>Evening_tao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147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441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078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510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156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644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185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566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26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976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30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Photos by </a:t>
            </a:r>
            <a:r>
              <a:rPr lang="en-US" dirty="0" err="1"/>
              <a:t>Evening_tao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651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895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9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815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037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901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648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191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101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461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23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Photos by </a:t>
            </a:r>
            <a:r>
              <a:rPr lang="en-US" dirty="0" err="1"/>
              <a:t>Evening_tao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113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55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613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263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301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340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858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264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4909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4166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74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Photos by </a:t>
            </a:r>
            <a:r>
              <a:rPr lang="en-US" dirty="0" err="1"/>
              <a:t>Evening_tao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885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63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922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1857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48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6970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521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197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667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2173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84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219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7885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6919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628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7323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0997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4235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8613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6268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087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9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="" xmlns:a16="http://schemas.microsoft.com/office/drawing/2014/main" id="{FC1A2541-C66C-4680-968E-4CFD21EFF5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00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="" xmlns:a16="http://schemas.microsoft.com/office/drawing/2014/main" id="{DCC127CB-45BF-4D09-B501-F4C759F6445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60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5F3DBF-45AF-4497-B142-6B38DF4B3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38DDFBC-1843-4C12-9D5E-451430B71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0ADFB6B-EF4D-40B0-B7EB-BB5B7BCA6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285D75-D480-429C-B8A5-568CD5D6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BA913B-0C70-402E-BF80-D38C98E0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4D2E29-67F4-44D8-B0E3-F54815B4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7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Rounded 3">
            <a:extLst>
              <a:ext uri="{FF2B5EF4-FFF2-40B4-BE49-F238E27FC236}">
                <a16:creationId xmlns="" xmlns:a16="http://schemas.microsoft.com/office/drawing/2014/main" id="{1A405EED-F690-4A11-92A7-2981DA55D4FE}"/>
              </a:ext>
            </a:extLst>
          </p:cNvPr>
          <p:cNvSpPr/>
          <p:nvPr userDrawn="1"/>
        </p:nvSpPr>
        <p:spPr>
          <a:xfrm flipH="1">
            <a:off x="11492632" y="6158632"/>
            <a:ext cx="699368" cy="699368"/>
          </a:xfrm>
          <a:prstGeom prst="round1Rect">
            <a:avLst>
              <a:gd name="adj" fmla="val 3119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="" xmlns:a16="http://schemas.microsoft.com/office/drawing/2014/main" id="{DBA2064D-F3C3-4247-BB0E-3A8B9A2204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576033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="" xmlns:a16="http://schemas.microsoft.com/office/drawing/2014/main" id="{F16F16FD-2C53-403B-BF33-81984B8570A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6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34B0F8-76FB-42F2-8E67-4517D27F0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9F3021-AB9D-4B2B-987A-B25B40257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0859"/>
            <a:ext cx="10972800" cy="484610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BF14A7C7-1984-4854-9D29-7402A14F46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B84D2E29-67F4-44D8-B0E3-F54815B4F1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93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 userDrawn="1">
          <p15:clr>
            <a:srgbClr val="FBAE40"/>
          </p15:clr>
        </p15:guide>
        <p15:guide id="2" pos="7296" userDrawn="1">
          <p15:clr>
            <a:srgbClr val="FBAE40"/>
          </p15:clr>
        </p15:guide>
        <p15:guide id="3" pos="38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heme" Target="../theme/theme1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="" xmlns:a16="http://schemas.microsoft.com/office/drawing/2014/main" id="{EC59F4C5-B0B1-4297-BAA0-7E0E72AFC7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8019753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think-cell Slide" r:id="rId7" imgW="383" imgH="384" progId="TCLayout.ActiveDocument.1">
                  <p:embed/>
                </p:oleObj>
              </mc:Choice>
              <mc:Fallback>
                <p:oleObj name="think-cell Slide" r:id="rId7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="" xmlns:a16="http://schemas.microsoft.com/office/drawing/2014/main" id="{51C34D6F-D0F4-4534-8C4A-5CB0647CBE1B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15189CC-BB19-4580-9BD1-E60E21E8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FBED655-EDEF-4F48-8965-AC9A79BA0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30859"/>
            <a:ext cx="10972800" cy="48461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: Single Corner Rounded 12">
            <a:extLst>
              <a:ext uri="{FF2B5EF4-FFF2-40B4-BE49-F238E27FC236}">
                <a16:creationId xmlns="" xmlns:a16="http://schemas.microsoft.com/office/drawing/2014/main" id="{D9201932-F016-4634-83E9-B726DBE3A173}"/>
              </a:ext>
            </a:extLst>
          </p:cNvPr>
          <p:cNvSpPr/>
          <p:nvPr userDrawn="1"/>
        </p:nvSpPr>
        <p:spPr>
          <a:xfrm flipH="1">
            <a:off x="11492632" y="6158632"/>
            <a:ext cx="699368" cy="699368"/>
          </a:xfrm>
          <a:prstGeom prst="round1Rect">
            <a:avLst>
              <a:gd name="adj" fmla="val 3119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="" xmlns:a16="http://schemas.microsoft.com/office/drawing/2014/main" id="{6AC4CF72-3B1D-42D0-A397-3629DD6AB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B84D2E29-67F4-44D8-B0E3-F54815B4F1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9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pos="3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.bin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4.xml"/><Relationship Id="rId7" Type="http://schemas.openxmlformats.org/officeDocument/2006/relationships/image" Target="../media/image1.emf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png"/><Relationship Id="rId4" Type="http://schemas.microsoft.com/office/2007/relationships/hdphoto" Target="../media/hdphoto2.wdp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microsoft.com/office/2007/relationships/hdphoto" Target="../media/hdphoto2.wdp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microsoft.com/office/2007/relationships/hdphoto" Target="../media/hdphoto2.wdp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G"/><Relationship Id="rId4" Type="http://schemas.microsoft.com/office/2007/relationships/hdphoto" Target="../media/hdphoto2.wdp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microsoft.com/office/2007/relationships/hdphoto" Target="../media/hdphoto2.wdp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G"/><Relationship Id="rId4" Type="http://schemas.microsoft.com/office/2007/relationships/hdphoto" Target="../media/hdphoto2.wdp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G"/><Relationship Id="rId4" Type="http://schemas.microsoft.com/office/2007/relationships/hdphoto" Target="../media/hdphoto2.wdp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microsoft.com/office/2007/relationships/hdphoto" Target="../media/hdphoto2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G"/><Relationship Id="rId4" Type="http://schemas.microsoft.com/office/2007/relationships/hdphoto" Target="../media/hdphoto2.wdp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G"/><Relationship Id="rId4" Type="http://schemas.microsoft.com/office/2007/relationships/hdphoto" Target="../media/hdphoto2.wdp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G"/><Relationship Id="rId4" Type="http://schemas.microsoft.com/office/2007/relationships/hdphoto" Target="../media/hdphoto2.wdp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G"/><Relationship Id="rId4" Type="http://schemas.microsoft.com/office/2007/relationships/hdphoto" Target="../media/hdphoto2.wdp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G"/><Relationship Id="rId4" Type="http://schemas.microsoft.com/office/2007/relationships/hdphoto" Target="../media/hdphoto2.wdp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microsoft.com/office/2007/relationships/hdphoto" Target="../media/hdphoto2.wdp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2.wdp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G"/><Relationship Id="rId4" Type="http://schemas.microsoft.com/office/2007/relationships/hdphoto" Target="../media/hdphoto2.wdp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microsoft.com/office/2007/relationships/hdphoto" Target="../media/hdphoto2.wdp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G"/><Relationship Id="rId4" Type="http://schemas.microsoft.com/office/2007/relationships/hdphoto" Target="../media/hdphoto2.wdp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microsoft.com/office/2007/relationships/hdphoto" Target="../media/hdphoto2.wdp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G"/><Relationship Id="rId4" Type="http://schemas.microsoft.com/office/2007/relationships/hdphoto" Target="../media/hdphoto2.wdp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G"/><Relationship Id="rId4" Type="http://schemas.microsoft.com/office/2007/relationships/hdphoto" Target="../media/hdphoto2.wdp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G"/><Relationship Id="rId4" Type="http://schemas.microsoft.com/office/2007/relationships/hdphoto" Target="../media/hdphoto2.wdp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microsoft.com/office/2007/relationships/hdphoto" Target="../media/hdphoto2.wdp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0.xml"/><Relationship Id="rId7" Type="http://schemas.openxmlformats.org/officeDocument/2006/relationships/image" Target="../media/image1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6.xml"/><Relationship Id="rId7" Type="http://schemas.openxmlformats.org/officeDocument/2006/relationships/image" Target="../media/image1.emf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2.xml"/><Relationship Id="rId7" Type="http://schemas.openxmlformats.org/officeDocument/2006/relationships/image" Target="../media/image1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4.xml"/><Relationship Id="rId7" Type="http://schemas.openxmlformats.org/officeDocument/2006/relationships/image" Target="../media/image1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6.xml"/><Relationship Id="rId7" Type="http://schemas.openxmlformats.org/officeDocument/2006/relationships/image" Target="../media/image1.emf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microsoft.com/office/2007/relationships/hdphoto" Target="../media/hdphoto2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microsoft.com/office/2007/relationships/hdphoto" Target="../media/hdphoto2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microsoft.com/office/2007/relationships/hdphoto" Target="../media/hdphoto2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microsoft.com/office/2007/relationships/hdphoto" Target="../media/hdphoto2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microsoft.com/office/2007/relationships/hdphoto" Target="../media/hdphoto2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microsoft.com/office/2007/relationships/hdphoto" Target="../media/hdphoto2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microsoft.com/office/2007/relationships/hdphoto" Target="../media/hdphoto2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8.xml"/><Relationship Id="rId7" Type="http://schemas.openxmlformats.org/officeDocument/2006/relationships/image" Target="../media/image1.emf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microsoft.com/office/2007/relationships/hdphoto" Target="../media/hdphoto2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microsoft.com/office/2007/relationships/hdphoto" Target="../media/hdphoto2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microsoft.com/office/2007/relationships/hdphoto" Target="../media/hdphoto2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microsoft.com/office/2007/relationships/hdphoto" Target="../media/hdphoto2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microsoft.com/office/2007/relationships/hdphoto" Target="../media/hdphoto2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microsoft.com/office/2007/relationships/hdphoto" Target="../media/hdphoto2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0.xml"/><Relationship Id="rId7" Type="http://schemas.openxmlformats.org/officeDocument/2006/relationships/image" Target="../media/image1.emf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microsoft.com/office/2007/relationships/hdphoto" Target="../media/hdphoto2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microsoft.com/office/2007/relationships/hdphoto" Target="../media/hdphoto2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microsoft.com/office/2007/relationships/hdphoto" Target="../media/hdphoto2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microsoft.com/office/2007/relationships/hdphoto" Target="../media/hdphoto2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microsoft.com/office/2007/relationships/hdphoto" Target="../media/hdphoto2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microsoft.com/office/2007/relationships/hdphoto" Target="../media/hdphoto2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microsoft.com/office/2007/relationships/hdphoto" Target="../media/hdphoto2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2.xml"/><Relationship Id="rId7" Type="http://schemas.openxmlformats.org/officeDocument/2006/relationships/image" Target="../media/image1.emf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microsoft.com/office/2007/relationships/hdphoto" Target="../media/hdphoto2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microsoft.com/office/2007/relationships/hdphoto" Target="../media/hdphoto2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microsoft.com/office/2007/relationships/hdphoto" Target="../media/hdphoto2.wd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microsoft.com/office/2007/relationships/hdphoto" Target="../media/hdphoto2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microsoft.com/office/2007/relationships/hdphoto" Target="../media/hdphoto2.wdp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microsoft.com/office/2007/relationships/hdphoto" Target="../media/hdphoto2.wdp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G"/><Relationship Id="rId4" Type="http://schemas.microsoft.com/office/2007/relationships/hdphoto" Target="../media/hdphoto2.wdp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G"/><Relationship Id="rId4" Type="http://schemas.microsoft.com/office/2007/relationships/hdphoto" Target="../media/hdphoto2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G"/><Relationship Id="rId4" Type="http://schemas.microsoft.com/office/2007/relationships/hdphoto" Target="../media/hdphoto2.wdp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microsoft.com/office/2007/relationships/hdphoto" Target="../media/hdphoto2.wdp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microsoft.com/office/2007/relationships/hdphoto" Target="../media/hdphoto2.wdp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microsoft.com/office/2007/relationships/hdphoto" Target="../media/hdphoto2.wdp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6">
            <a:extLst>
              <a:ext uri="{FF2B5EF4-FFF2-40B4-BE49-F238E27FC236}">
                <a16:creationId xmlns="" xmlns:a16="http://schemas.microsoft.com/office/drawing/2014/main" id="{73F466E3-4A1C-4F3C-8D41-557D758E8F2B}"/>
              </a:ext>
            </a:extLst>
          </p:cNvPr>
          <p:cNvSpPr/>
          <p:nvPr/>
        </p:nvSpPr>
        <p:spPr>
          <a:xfrm>
            <a:off x="355600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6">
            <a:extLst>
              <a:ext uri="{FF2B5EF4-FFF2-40B4-BE49-F238E27FC236}">
                <a16:creationId xmlns="" xmlns:a16="http://schemas.microsoft.com/office/drawing/2014/main" id="{8B55C193-579B-41F1-8950-EE0561C0E521}"/>
              </a:ext>
            </a:extLst>
          </p:cNvPr>
          <p:cNvSpPr/>
          <p:nvPr/>
        </p:nvSpPr>
        <p:spPr>
          <a:xfrm>
            <a:off x="222250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6">
            <a:extLst>
              <a:ext uri="{FF2B5EF4-FFF2-40B4-BE49-F238E27FC236}">
                <a16:creationId xmlns="" xmlns:a16="http://schemas.microsoft.com/office/drawing/2014/main" id="{B5C70F30-87F9-49E7-946B-AEFA22A72569}"/>
              </a:ext>
            </a:extLst>
          </p:cNvPr>
          <p:cNvSpPr/>
          <p:nvPr/>
        </p:nvSpPr>
        <p:spPr>
          <a:xfrm>
            <a:off x="88900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person standing next to a computer&#10;&#10;Description automatically generated">
            <a:extLst>
              <a:ext uri="{FF2B5EF4-FFF2-40B4-BE49-F238E27FC236}">
                <a16:creationId xmlns="" xmlns:a16="http://schemas.microsoft.com/office/drawing/2014/main" id="{6B0A5532-14D8-42B9-B21F-D0C438D5F1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47" r="1613"/>
          <a:stretch/>
        </p:blipFill>
        <p:spPr>
          <a:xfrm>
            <a:off x="0" y="0"/>
            <a:ext cx="6539571" cy="6858000"/>
          </a:xfrm>
          <a:custGeom>
            <a:avLst/>
            <a:gdLst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close/>
              </a:path>
            </a:pathLst>
          </a:custGeom>
        </p:spPr>
      </p:pic>
      <p:graphicFrame>
        <p:nvGraphicFramePr>
          <p:cNvPr id="4" name="Object 3" hidden="1">
            <a:extLst>
              <a:ext uri="{FF2B5EF4-FFF2-40B4-BE49-F238E27FC236}">
                <a16:creationId xmlns="" xmlns:a16="http://schemas.microsoft.com/office/drawing/2014/main" id="{8C8FA7AC-B37F-4E1E-AFD9-DAA70D9E71C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38038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1" name="think-cell Slide" r:id="rId7" imgW="383" imgH="384" progId="TCLayout.ActiveDocument.1">
                  <p:embed/>
                </p:oleObj>
              </mc:Choice>
              <mc:Fallback>
                <p:oleObj name="think-cell Slide" r:id="rId7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6">
            <a:extLst>
              <a:ext uri="{FF2B5EF4-FFF2-40B4-BE49-F238E27FC236}">
                <a16:creationId xmlns="" xmlns:a16="http://schemas.microsoft.com/office/drawing/2014/main" id="{B018D872-74EC-4C12-835A-5F484647A850}"/>
              </a:ext>
            </a:extLst>
          </p:cNvPr>
          <p:cNvSpPr/>
          <p:nvPr/>
        </p:nvSpPr>
        <p:spPr>
          <a:xfrm>
            <a:off x="0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3B62D48D-742F-4585-97E7-27E04C1E73AB}"/>
              </a:ext>
            </a:extLst>
          </p:cNvPr>
          <p:cNvSpPr/>
          <p:nvPr/>
        </p:nvSpPr>
        <p:spPr>
          <a:xfrm>
            <a:off x="10239552" y="0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315CBA77-EC7F-4B18-98D5-C1EA7972AC80}"/>
              </a:ext>
            </a:extLst>
          </p:cNvPr>
          <p:cNvSpPr/>
          <p:nvPr/>
        </p:nvSpPr>
        <p:spPr>
          <a:xfrm>
            <a:off x="4533900" y="3947886"/>
            <a:ext cx="7658099" cy="218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6A810F44-2B55-464B-BB8C-B14B9A679EA9}"/>
              </a:ext>
            </a:extLst>
          </p:cNvPr>
          <p:cNvCxnSpPr>
            <a:cxnSpLocks/>
          </p:cNvCxnSpPr>
          <p:nvPr/>
        </p:nvCxnSpPr>
        <p:spPr>
          <a:xfrm>
            <a:off x="4978742" y="4282848"/>
            <a:ext cx="83150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940B0CD-CDC3-4D1A-BED9-138021592740}"/>
              </a:ext>
            </a:extLst>
          </p:cNvPr>
          <p:cNvSpPr txBox="1"/>
          <p:nvPr/>
        </p:nvSpPr>
        <p:spPr>
          <a:xfrm>
            <a:off x="4978742" y="4554763"/>
            <a:ext cx="5507836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400" b="1" dirty="0" smtClean="0"/>
              <a:t>PYTHON</a:t>
            </a:r>
            <a:endParaRPr lang="en-US" sz="5400" b="1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B7E72AE-21F9-48A1-9B62-3C22913145E4}"/>
              </a:ext>
            </a:extLst>
          </p:cNvPr>
          <p:cNvSpPr txBox="1"/>
          <p:nvPr/>
        </p:nvSpPr>
        <p:spPr>
          <a:xfrm>
            <a:off x="4978742" y="5272125"/>
            <a:ext cx="490549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/>
              <a:t>LET’S LEARN PROGRAMMING SMOOTHLY.</a:t>
            </a:r>
            <a:endParaRPr lang="en-US" sz="1600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7681E91A-08DB-47B4-A0B7-DCF410E8C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4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F3526FF6-93C0-4668-ABD6-DCA4644EF04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0"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="" xmlns:a16="http://schemas.microsoft.com/office/drawing/2014/main" id="{C19A566D-18C1-4C6E-9C31-C3ACFBB7A3B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B62A1B46-EE91-4D85-9559-A03F2937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72" y="398058"/>
            <a:ext cx="5509846" cy="7756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BASIC DATA TYPES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ASSIGNMENTS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94E6301-EB23-4685-88EB-C44A54F0F7DD}"/>
              </a:ext>
            </a:extLst>
          </p:cNvPr>
          <p:cNvSpPr/>
          <p:nvPr/>
        </p:nvSpPr>
        <p:spPr>
          <a:xfrm>
            <a:off x="6223000" y="191839"/>
            <a:ext cx="4590128" cy="5207491"/>
          </a:xfrm>
          <a:prstGeom prst="roundRect">
            <a:avLst>
              <a:gd name="adj" fmla="val 676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Rectangle 34">
            <a:extLst>
              <a:ext uri="{FF2B5EF4-FFF2-40B4-BE49-F238E27FC236}">
                <a16:creationId xmlns="" xmlns:a16="http://schemas.microsoft.com/office/drawing/2014/main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25F1B77B-10A7-4E8F-9055-169B8B309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42" y="-581994"/>
            <a:ext cx="5570958" cy="7090310"/>
          </a:xfrm>
          <a:prstGeom prst="rect">
            <a:avLst/>
          </a:prstGeom>
        </p:spPr>
      </p:pic>
      <p:sp>
        <p:nvSpPr>
          <p:cNvPr id="12" name="TextBox 48">
            <a:extLst>
              <a:ext uri="{FF2B5EF4-FFF2-40B4-BE49-F238E27FC236}">
                <a16:creationId xmlns="" xmlns:a16="http://schemas.microsoft.com/office/drawing/2014/main" id="{088A9550-F038-4522-B957-33963EABE961}"/>
              </a:ext>
            </a:extLst>
          </p:cNvPr>
          <p:cNvSpPr txBox="1"/>
          <p:nvPr/>
        </p:nvSpPr>
        <p:spPr>
          <a:xfrm>
            <a:off x="1007642" y="2230482"/>
            <a:ext cx="5613400" cy="21587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Integer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Float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String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Complex number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 flipV="1">
            <a:off x="1386059" y="1575582"/>
            <a:ext cx="1427479" cy="20335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6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Python if...</a:t>
            </a:r>
            <a:r>
              <a:rPr lang="en-US" dirty="0" err="1">
                <a:solidFill>
                  <a:schemeClr val="bg1"/>
                </a:solidFill>
              </a:rPr>
              <a:t>elif</a:t>
            </a:r>
            <a:r>
              <a:rPr lang="en-US" dirty="0">
                <a:solidFill>
                  <a:schemeClr val="bg1"/>
                </a:solidFill>
              </a:rPr>
              <a:t>...else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586780"/>
            <a:ext cx="8262204" cy="1752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339706"/>
            <a:ext cx="8600863" cy="330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5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loop example1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22" y="2018255"/>
            <a:ext cx="4869760" cy="41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4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loop </a:t>
            </a:r>
            <a:r>
              <a:rPr lang="en-US" dirty="0" smtClean="0">
                <a:solidFill>
                  <a:schemeClr val="bg1"/>
                </a:solidFill>
              </a:rPr>
              <a:t>example2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33" y="2098973"/>
            <a:ext cx="11170334" cy="352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3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loop </a:t>
            </a:r>
            <a:r>
              <a:rPr lang="en-US" dirty="0" smtClean="0">
                <a:solidFill>
                  <a:schemeClr val="bg1"/>
                </a:solidFill>
              </a:rPr>
              <a:t>example3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79" y="1950217"/>
            <a:ext cx="86677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loop </a:t>
            </a:r>
            <a:r>
              <a:rPr lang="en-US" dirty="0" smtClean="0">
                <a:solidFill>
                  <a:schemeClr val="bg1"/>
                </a:solidFill>
              </a:rPr>
              <a:t>example4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99004"/>
            <a:ext cx="11018265" cy="312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9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Loop Example5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3" y="2016151"/>
            <a:ext cx="11846777" cy="33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4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While Loop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20730"/>
            <a:ext cx="85534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4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FB00E9B-2118-4795-858B-C26AD2C4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7C7A0B5-BFB5-4409-BD0B-0255B9069DDE}"/>
              </a:ext>
            </a:extLst>
          </p:cNvPr>
          <p:cNvSpPr txBox="1"/>
          <p:nvPr/>
        </p:nvSpPr>
        <p:spPr>
          <a:xfrm>
            <a:off x="5845517" y="3584090"/>
            <a:ext cx="522575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sz="4800" b="1" dirty="0">
                <a:solidFill>
                  <a:srgbClr val="252830"/>
                </a:solidFill>
                <a:latin typeface="Open Sans"/>
              </a:rPr>
              <a:t>Python </a:t>
            </a:r>
            <a:r>
              <a:rPr lang="en-US" sz="4800" b="1" dirty="0" smtClean="0">
                <a:solidFill>
                  <a:srgbClr val="252830"/>
                </a:solidFill>
                <a:latin typeface="Open Sans"/>
              </a:rPr>
              <a:t>Function :</a:t>
            </a:r>
            <a:endParaRPr lang="en-US" sz="4800" b="1" dirty="0">
              <a:solidFill>
                <a:srgbClr val="252830"/>
              </a:solidFill>
              <a:latin typeface="Open San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>
            <a:off x="5845517" y="3312175"/>
            <a:ext cx="83150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894" y="-720493"/>
            <a:ext cx="5570958" cy="7090310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B210F6F7-62F4-4E9E-9E2E-B49C62584D97}"/>
              </a:ext>
            </a:extLst>
          </p:cNvPr>
          <p:cNvSpPr/>
          <p:nvPr/>
        </p:nvSpPr>
        <p:spPr>
          <a:xfrm>
            <a:off x="0" y="0"/>
            <a:ext cx="6124861" cy="6340446"/>
          </a:xfrm>
          <a:custGeom>
            <a:avLst/>
            <a:gdLst>
              <a:gd name="connsiteX0" fmla="*/ 0 w 5880100"/>
              <a:gd name="connsiteY0" fmla="*/ 0 h 5880100"/>
              <a:gd name="connsiteX1" fmla="*/ 5880100 w 5880100"/>
              <a:gd name="connsiteY1" fmla="*/ 0 h 5880100"/>
              <a:gd name="connsiteX2" fmla="*/ 5880100 w 5880100"/>
              <a:gd name="connsiteY2" fmla="*/ 5880100 h 5880100"/>
              <a:gd name="connsiteX3" fmla="*/ 0 w 5880100"/>
              <a:gd name="connsiteY3" fmla="*/ 5880100 h 5880100"/>
              <a:gd name="connsiteX4" fmla="*/ 0 w 5880100"/>
              <a:gd name="connsiteY4" fmla="*/ 0 h 5880100"/>
              <a:gd name="connsiteX0" fmla="*/ 0 w 6615112"/>
              <a:gd name="connsiteY0" fmla="*/ 0 h 6615112"/>
              <a:gd name="connsiteX1" fmla="*/ 5880100 w 6615112"/>
              <a:gd name="connsiteY1" fmla="*/ 0 h 6615112"/>
              <a:gd name="connsiteX2" fmla="*/ 5880100 w 6615112"/>
              <a:gd name="connsiteY2" fmla="*/ 5880100 h 6615112"/>
              <a:gd name="connsiteX3" fmla="*/ 0 w 6615112"/>
              <a:gd name="connsiteY3" fmla="*/ 5880100 h 6615112"/>
              <a:gd name="connsiteX4" fmla="*/ 0 w 6615112"/>
              <a:gd name="connsiteY4" fmla="*/ 0 h 6615112"/>
              <a:gd name="connsiteX0" fmla="*/ 0 w 6145189"/>
              <a:gd name="connsiteY0" fmla="*/ 0 h 6082525"/>
              <a:gd name="connsiteX1" fmla="*/ 5880100 w 6145189"/>
              <a:gd name="connsiteY1" fmla="*/ 0 h 6082525"/>
              <a:gd name="connsiteX2" fmla="*/ 3898900 w 6145189"/>
              <a:gd name="connsiteY2" fmla="*/ 3035300 h 6082525"/>
              <a:gd name="connsiteX3" fmla="*/ 0 w 6145189"/>
              <a:gd name="connsiteY3" fmla="*/ 5880100 h 6082525"/>
              <a:gd name="connsiteX4" fmla="*/ 0 w 6145189"/>
              <a:gd name="connsiteY4" fmla="*/ 0 h 6082525"/>
              <a:gd name="connsiteX0" fmla="*/ 0 w 6085854"/>
              <a:gd name="connsiteY0" fmla="*/ 0 h 6135502"/>
              <a:gd name="connsiteX1" fmla="*/ 5880100 w 6085854"/>
              <a:gd name="connsiteY1" fmla="*/ 0 h 6135502"/>
              <a:gd name="connsiteX2" fmla="*/ 3898900 w 6085854"/>
              <a:gd name="connsiteY2" fmla="*/ 3035300 h 6135502"/>
              <a:gd name="connsiteX3" fmla="*/ 0 w 6085854"/>
              <a:gd name="connsiteY3" fmla="*/ 5880100 h 6135502"/>
              <a:gd name="connsiteX4" fmla="*/ 0 w 6085854"/>
              <a:gd name="connsiteY4" fmla="*/ 0 h 6135502"/>
              <a:gd name="connsiteX0" fmla="*/ 0 w 6113652"/>
              <a:gd name="connsiteY0" fmla="*/ 0 h 6259192"/>
              <a:gd name="connsiteX1" fmla="*/ 5880100 w 6113652"/>
              <a:gd name="connsiteY1" fmla="*/ 0 h 6259192"/>
              <a:gd name="connsiteX2" fmla="*/ 4318000 w 6113652"/>
              <a:gd name="connsiteY2" fmla="*/ 4038600 h 6259192"/>
              <a:gd name="connsiteX3" fmla="*/ 0 w 6113652"/>
              <a:gd name="connsiteY3" fmla="*/ 5880100 h 6259192"/>
              <a:gd name="connsiteX4" fmla="*/ 0 w 6113652"/>
              <a:gd name="connsiteY4" fmla="*/ 0 h 6259192"/>
              <a:gd name="connsiteX0" fmla="*/ 0 w 6124861"/>
              <a:gd name="connsiteY0" fmla="*/ 0 h 6340446"/>
              <a:gd name="connsiteX1" fmla="*/ 5880100 w 6124861"/>
              <a:gd name="connsiteY1" fmla="*/ 0 h 6340446"/>
              <a:gd name="connsiteX2" fmla="*/ 4318000 w 6124861"/>
              <a:gd name="connsiteY2" fmla="*/ 4038600 h 6340446"/>
              <a:gd name="connsiteX3" fmla="*/ 0 w 6124861"/>
              <a:gd name="connsiteY3" fmla="*/ 5880100 h 6340446"/>
              <a:gd name="connsiteX4" fmla="*/ 0 w 6124861"/>
              <a:gd name="connsiteY4" fmla="*/ 0 h 634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4861" h="6340446">
                <a:moveTo>
                  <a:pt x="0" y="0"/>
                </a:moveTo>
                <a:lnTo>
                  <a:pt x="5880100" y="0"/>
                </a:lnTo>
                <a:cubicBezTo>
                  <a:pt x="6860117" y="980017"/>
                  <a:pt x="4599517" y="1788583"/>
                  <a:pt x="4318000" y="4038600"/>
                </a:cubicBezTo>
                <a:cubicBezTo>
                  <a:pt x="4036483" y="6288617"/>
                  <a:pt x="980017" y="6860117"/>
                  <a:pt x="0" y="58801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52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39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Python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600" y="290860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0" i="0" u="none" strike="noStrike" baseline="0" dirty="0" smtClean="0">
                <a:latin typeface="+mj-lt"/>
                <a:cs typeface="Arial" panose="020B0604020202020204" pitchFamily="34" charset="0"/>
              </a:rPr>
              <a:t>Functions help break our program into smaller and modular</a:t>
            </a:r>
            <a:r>
              <a:rPr lang="en-US" sz="2800" b="0" i="0" u="none" strike="noStrik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i="0" u="none" strike="noStrike" baseline="0" dirty="0" smtClean="0">
                <a:latin typeface="+mj-lt"/>
                <a:cs typeface="Arial" panose="020B0604020202020204" pitchFamily="34" charset="0"/>
              </a:rPr>
              <a:t>chunks.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456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Basic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600" y="2908602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err="1" smtClean="0">
                <a:latin typeface="+mj-lt"/>
                <a:cs typeface="Arial" panose="020B0604020202020204" pitchFamily="34" charset="0"/>
              </a:rPr>
              <a:t>def</a:t>
            </a:r>
            <a:r>
              <a:rPr lang="en-US" sz="2800" dirty="0" smtClean="0">
                <a:latin typeface="+mj-lt"/>
                <a:cs typeface="Arial" panose="020B0604020202020204" pitchFamily="34" charset="0"/>
              </a:rPr>
              <a:t>  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function_name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(parameters):</a:t>
            </a:r>
          </a:p>
          <a:p>
            <a:r>
              <a:rPr lang="en-US" sz="2800" dirty="0">
                <a:latin typeface="+mj-lt"/>
                <a:cs typeface="Arial" panose="020B0604020202020204" pitchFamily="34" charset="0"/>
              </a:rPr>
              <a:t>	</a:t>
            </a:r>
          </a:p>
          <a:p>
            <a:r>
              <a:rPr lang="en-US" sz="2800" dirty="0">
                <a:latin typeface="+mj-lt"/>
                <a:cs typeface="Arial" panose="020B0604020202020204" pitchFamily="34" charset="0"/>
              </a:rPr>
              <a:t>	statement(s)</a:t>
            </a:r>
          </a:p>
        </p:txBody>
      </p:sp>
    </p:spTree>
    <p:extLst>
      <p:ext uri="{BB962C8B-B14F-4D97-AF65-F5344CB8AC3E}">
        <p14:creationId xmlns:p14="http://schemas.microsoft.com/office/powerpoint/2010/main" val="333642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Program1: Initializing </a:t>
            </a:r>
            <a:r>
              <a:rPr lang="en-US" dirty="0" smtClean="0">
                <a:solidFill>
                  <a:schemeClr val="bg1"/>
                </a:solidFill>
              </a:rPr>
              <a:t>Variable 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" y="2426261"/>
            <a:ext cx="11632125" cy="305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0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Procedure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14" y="2000507"/>
            <a:ext cx="5164834" cy="446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Program1: defining a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44" y="2527853"/>
            <a:ext cx="12009556" cy="28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8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Program2: Calling a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9"/>
          <a:stretch/>
        </p:blipFill>
        <p:spPr>
          <a:xfrm>
            <a:off x="609600" y="2009044"/>
            <a:ext cx="10949939" cy="34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3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Program3: Using Scope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5" y="1845869"/>
            <a:ext cx="10536256" cy="403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8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" y="2305064"/>
            <a:ext cx="927998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800" b="0" i="0" u="none" strike="noStrike" baseline="0" dirty="0" smtClean="0">
                <a:latin typeface="+mj-lt"/>
                <a:cs typeface="Arial" panose="020B0604020202020204" pitchFamily="34" charset="0"/>
              </a:rPr>
              <a:t>Write a program to show the even numbers in range 0-50</a:t>
            </a:r>
            <a:r>
              <a:rPr lang="en-US" sz="2800" b="0" i="0" u="none" strike="noStrike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sz="2800" b="0" i="0" u="none" strike="noStrike" baseline="0" dirty="0" smtClean="0">
                <a:latin typeface="+mj-lt"/>
                <a:cs typeface="Arial" panose="020B0604020202020204" pitchFamily="34" charset="0"/>
              </a:rPr>
              <a:t>using function.</a:t>
            </a:r>
          </a:p>
          <a:p>
            <a:pPr marL="342900" indent="-342900">
              <a:buAutoNum type="arabicPeriod"/>
            </a:pPr>
            <a:endParaRPr lang="en-US" sz="2800" b="0" i="0" u="none" strike="noStrike" baseline="0" dirty="0" smtClean="0">
              <a:latin typeface="+mj-lt"/>
              <a:cs typeface="Arial" panose="020B0604020202020204" pitchFamily="34" charset="0"/>
            </a:endParaRPr>
          </a:p>
          <a:p>
            <a:r>
              <a:rPr lang="en-US" sz="2800" b="0" i="0" u="none" strike="noStrike" baseline="0" dirty="0" smtClean="0">
                <a:latin typeface="+mj-lt"/>
                <a:cs typeface="Arial" panose="020B0604020202020204" pitchFamily="34" charset="0"/>
              </a:rPr>
              <a:t>2.    Print sum of a list using function.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483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FB00E9B-2118-4795-858B-C26AD2C4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7C7A0B5-BFB5-4409-BD0B-0255B9069DDE}"/>
              </a:ext>
            </a:extLst>
          </p:cNvPr>
          <p:cNvSpPr txBox="1"/>
          <p:nvPr/>
        </p:nvSpPr>
        <p:spPr>
          <a:xfrm>
            <a:off x="5845517" y="3584090"/>
            <a:ext cx="522575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sz="4800" b="1" dirty="0" smtClean="0">
                <a:solidFill>
                  <a:srgbClr val="252830"/>
                </a:solidFill>
                <a:latin typeface="Open Sans"/>
              </a:rPr>
              <a:t>OOPS</a:t>
            </a:r>
            <a:r>
              <a:rPr lang="en-US" sz="4800" b="1" dirty="0" smtClean="0">
                <a:solidFill>
                  <a:srgbClr val="252830"/>
                </a:solidFill>
                <a:latin typeface="Open Sans"/>
              </a:rPr>
              <a:t> </a:t>
            </a:r>
            <a:r>
              <a:rPr lang="en-US" sz="4800" b="1" dirty="0" smtClean="0">
                <a:solidFill>
                  <a:srgbClr val="252830"/>
                </a:solidFill>
                <a:latin typeface="Open Sans"/>
              </a:rPr>
              <a:t>:</a:t>
            </a:r>
            <a:endParaRPr lang="en-US" sz="4800" b="1" dirty="0">
              <a:solidFill>
                <a:srgbClr val="252830"/>
              </a:solidFill>
              <a:latin typeface="Open San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>
            <a:off x="5845517" y="3312175"/>
            <a:ext cx="83150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894" y="-720493"/>
            <a:ext cx="5570958" cy="7090310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B210F6F7-62F4-4E9E-9E2E-B49C62584D97}"/>
              </a:ext>
            </a:extLst>
          </p:cNvPr>
          <p:cNvSpPr/>
          <p:nvPr/>
        </p:nvSpPr>
        <p:spPr>
          <a:xfrm>
            <a:off x="0" y="0"/>
            <a:ext cx="6124861" cy="6340446"/>
          </a:xfrm>
          <a:custGeom>
            <a:avLst/>
            <a:gdLst>
              <a:gd name="connsiteX0" fmla="*/ 0 w 5880100"/>
              <a:gd name="connsiteY0" fmla="*/ 0 h 5880100"/>
              <a:gd name="connsiteX1" fmla="*/ 5880100 w 5880100"/>
              <a:gd name="connsiteY1" fmla="*/ 0 h 5880100"/>
              <a:gd name="connsiteX2" fmla="*/ 5880100 w 5880100"/>
              <a:gd name="connsiteY2" fmla="*/ 5880100 h 5880100"/>
              <a:gd name="connsiteX3" fmla="*/ 0 w 5880100"/>
              <a:gd name="connsiteY3" fmla="*/ 5880100 h 5880100"/>
              <a:gd name="connsiteX4" fmla="*/ 0 w 5880100"/>
              <a:gd name="connsiteY4" fmla="*/ 0 h 5880100"/>
              <a:gd name="connsiteX0" fmla="*/ 0 w 6615112"/>
              <a:gd name="connsiteY0" fmla="*/ 0 h 6615112"/>
              <a:gd name="connsiteX1" fmla="*/ 5880100 w 6615112"/>
              <a:gd name="connsiteY1" fmla="*/ 0 h 6615112"/>
              <a:gd name="connsiteX2" fmla="*/ 5880100 w 6615112"/>
              <a:gd name="connsiteY2" fmla="*/ 5880100 h 6615112"/>
              <a:gd name="connsiteX3" fmla="*/ 0 w 6615112"/>
              <a:gd name="connsiteY3" fmla="*/ 5880100 h 6615112"/>
              <a:gd name="connsiteX4" fmla="*/ 0 w 6615112"/>
              <a:gd name="connsiteY4" fmla="*/ 0 h 6615112"/>
              <a:gd name="connsiteX0" fmla="*/ 0 w 6145189"/>
              <a:gd name="connsiteY0" fmla="*/ 0 h 6082525"/>
              <a:gd name="connsiteX1" fmla="*/ 5880100 w 6145189"/>
              <a:gd name="connsiteY1" fmla="*/ 0 h 6082525"/>
              <a:gd name="connsiteX2" fmla="*/ 3898900 w 6145189"/>
              <a:gd name="connsiteY2" fmla="*/ 3035300 h 6082525"/>
              <a:gd name="connsiteX3" fmla="*/ 0 w 6145189"/>
              <a:gd name="connsiteY3" fmla="*/ 5880100 h 6082525"/>
              <a:gd name="connsiteX4" fmla="*/ 0 w 6145189"/>
              <a:gd name="connsiteY4" fmla="*/ 0 h 6082525"/>
              <a:gd name="connsiteX0" fmla="*/ 0 w 6085854"/>
              <a:gd name="connsiteY0" fmla="*/ 0 h 6135502"/>
              <a:gd name="connsiteX1" fmla="*/ 5880100 w 6085854"/>
              <a:gd name="connsiteY1" fmla="*/ 0 h 6135502"/>
              <a:gd name="connsiteX2" fmla="*/ 3898900 w 6085854"/>
              <a:gd name="connsiteY2" fmla="*/ 3035300 h 6135502"/>
              <a:gd name="connsiteX3" fmla="*/ 0 w 6085854"/>
              <a:gd name="connsiteY3" fmla="*/ 5880100 h 6135502"/>
              <a:gd name="connsiteX4" fmla="*/ 0 w 6085854"/>
              <a:gd name="connsiteY4" fmla="*/ 0 h 6135502"/>
              <a:gd name="connsiteX0" fmla="*/ 0 w 6113652"/>
              <a:gd name="connsiteY0" fmla="*/ 0 h 6259192"/>
              <a:gd name="connsiteX1" fmla="*/ 5880100 w 6113652"/>
              <a:gd name="connsiteY1" fmla="*/ 0 h 6259192"/>
              <a:gd name="connsiteX2" fmla="*/ 4318000 w 6113652"/>
              <a:gd name="connsiteY2" fmla="*/ 4038600 h 6259192"/>
              <a:gd name="connsiteX3" fmla="*/ 0 w 6113652"/>
              <a:gd name="connsiteY3" fmla="*/ 5880100 h 6259192"/>
              <a:gd name="connsiteX4" fmla="*/ 0 w 6113652"/>
              <a:gd name="connsiteY4" fmla="*/ 0 h 6259192"/>
              <a:gd name="connsiteX0" fmla="*/ 0 w 6124861"/>
              <a:gd name="connsiteY0" fmla="*/ 0 h 6340446"/>
              <a:gd name="connsiteX1" fmla="*/ 5880100 w 6124861"/>
              <a:gd name="connsiteY1" fmla="*/ 0 h 6340446"/>
              <a:gd name="connsiteX2" fmla="*/ 4318000 w 6124861"/>
              <a:gd name="connsiteY2" fmla="*/ 4038600 h 6340446"/>
              <a:gd name="connsiteX3" fmla="*/ 0 w 6124861"/>
              <a:gd name="connsiteY3" fmla="*/ 5880100 h 6340446"/>
              <a:gd name="connsiteX4" fmla="*/ 0 w 6124861"/>
              <a:gd name="connsiteY4" fmla="*/ 0 h 634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4861" h="6340446">
                <a:moveTo>
                  <a:pt x="0" y="0"/>
                </a:moveTo>
                <a:lnTo>
                  <a:pt x="5880100" y="0"/>
                </a:lnTo>
                <a:cubicBezTo>
                  <a:pt x="6860117" y="980017"/>
                  <a:pt x="4599517" y="1788583"/>
                  <a:pt x="4318000" y="4038600"/>
                </a:cubicBezTo>
                <a:cubicBezTo>
                  <a:pt x="4036483" y="6288617"/>
                  <a:pt x="980017" y="6860117"/>
                  <a:pt x="0" y="58801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52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710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Class and Object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364" y="1986285"/>
            <a:ext cx="9816811" cy="427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2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About using "self" in Python: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95643" y="2214174"/>
            <a:ext cx="6096000" cy="22510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  <a:cs typeface="Arial" panose="020B0604020202020204" pitchFamily="34" charset="0"/>
              </a:rPr>
              <a:t>The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self‐argument refers to the object itself. Hence the </a:t>
            </a:r>
            <a:r>
              <a:rPr lang="en-US" sz="2400" dirty="0" smtClean="0">
                <a:latin typeface="+mj-lt"/>
                <a:cs typeface="Arial" panose="020B0604020202020204" pitchFamily="34" charset="0"/>
              </a:rPr>
              <a:t>use of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the word self. So inside this method, self will refer to </a:t>
            </a:r>
            <a:r>
              <a:rPr lang="en-US" sz="2400" dirty="0" smtClean="0">
                <a:latin typeface="+mj-lt"/>
                <a:cs typeface="Arial" panose="020B0604020202020204" pitchFamily="34" charset="0"/>
              </a:rPr>
              <a:t>the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specific instance of this object that's being operated on.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998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Sending parameters: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75" y="1505864"/>
            <a:ext cx="84391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5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Function in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5" y="1360441"/>
            <a:ext cx="68770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6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 2: integers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9" y="1892346"/>
            <a:ext cx="11120891" cy="44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3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Multiple Function in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079" y="1505864"/>
            <a:ext cx="55721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Checking Attributes: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69033" y="2085425"/>
            <a:ext cx="82202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latin typeface="+mj-lt"/>
              </a:rPr>
              <a:t>getattr</a:t>
            </a:r>
            <a:r>
              <a:rPr lang="en-US" sz="2400" dirty="0">
                <a:latin typeface="+mj-lt"/>
              </a:rPr>
              <a:t>() ‐‐‐&gt; Get the attribute from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latin typeface="+mj-lt"/>
              </a:rPr>
              <a:t>hasattr</a:t>
            </a:r>
            <a:r>
              <a:rPr lang="en-US" sz="2400" dirty="0">
                <a:latin typeface="+mj-lt"/>
              </a:rPr>
              <a:t>() ‐‐‐&gt; Check whether class has an attribute given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latin typeface="+mj-lt"/>
              </a:rPr>
              <a:t>setattr</a:t>
            </a:r>
            <a:r>
              <a:rPr lang="en-US" sz="2400" dirty="0">
                <a:latin typeface="+mj-lt"/>
              </a:rPr>
              <a:t>() ‐‐‐&gt; Set new attribute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latin typeface="+mj-lt"/>
              </a:rPr>
              <a:t>delattr</a:t>
            </a:r>
            <a:r>
              <a:rPr lang="en-US" sz="2400" dirty="0">
                <a:latin typeface="+mj-lt"/>
              </a:rPr>
              <a:t>() ‐‐‐&gt; Delete an attribute</a:t>
            </a:r>
          </a:p>
        </p:txBody>
      </p:sp>
    </p:spTree>
    <p:extLst>
      <p:ext uri="{BB962C8B-B14F-4D97-AF65-F5344CB8AC3E}">
        <p14:creationId xmlns:p14="http://schemas.microsoft.com/office/powerpoint/2010/main" val="187467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getattr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31" y="1853807"/>
            <a:ext cx="7189542" cy="39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0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hasattr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94" y="1973682"/>
            <a:ext cx="8530608" cy="37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setattr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5" y="1837958"/>
            <a:ext cx="8086193" cy="388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6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delattr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43" y="1505864"/>
            <a:ext cx="6615552" cy="499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6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FB00E9B-2118-4795-858B-C26AD2C4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7C7A0B5-BFB5-4409-BD0B-0255B9069DDE}"/>
              </a:ext>
            </a:extLst>
          </p:cNvPr>
          <p:cNvSpPr txBox="1"/>
          <p:nvPr/>
        </p:nvSpPr>
        <p:spPr>
          <a:xfrm>
            <a:off x="5845517" y="3584090"/>
            <a:ext cx="522575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sz="4800" b="1" dirty="0">
                <a:solidFill>
                  <a:srgbClr val="252830"/>
                </a:solidFill>
                <a:latin typeface="Open Sans"/>
              </a:rPr>
              <a:t>Inheritance </a:t>
            </a:r>
            <a:r>
              <a:rPr lang="en-US" sz="4800" b="1" dirty="0" smtClean="0">
                <a:solidFill>
                  <a:srgbClr val="252830"/>
                </a:solidFill>
                <a:latin typeface="Open Sans"/>
              </a:rPr>
              <a:t>:</a:t>
            </a:r>
            <a:endParaRPr lang="en-US" sz="4800" b="1" dirty="0">
              <a:solidFill>
                <a:srgbClr val="252830"/>
              </a:solidFill>
              <a:latin typeface="Open San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>
            <a:off x="5845517" y="3312175"/>
            <a:ext cx="83150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894" y="-720493"/>
            <a:ext cx="5570958" cy="7090310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B210F6F7-62F4-4E9E-9E2E-B49C62584D97}"/>
              </a:ext>
            </a:extLst>
          </p:cNvPr>
          <p:cNvSpPr/>
          <p:nvPr/>
        </p:nvSpPr>
        <p:spPr>
          <a:xfrm>
            <a:off x="0" y="0"/>
            <a:ext cx="6124861" cy="6340446"/>
          </a:xfrm>
          <a:custGeom>
            <a:avLst/>
            <a:gdLst>
              <a:gd name="connsiteX0" fmla="*/ 0 w 5880100"/>
              <a:gd name="connsiteY0" fmla="*/ 0 h 5880100"/>
              <a:gd name="connsiteX1" fmla="*/ 5880100 w 5880100"/>
              <a:gd name="connsiteY1" fmla="*/ 0 h 5880100"/>
              <a:gd name="connsiteX2" fmla="*/ 5880100 w 5880100"/>
              <a:gd name="connsiteY2" fmla="*/ 5880100 h 5880100"/>
              <a:gd name="connsiteX3" fmla="*/ 0 w 5880100"/>
              <a:gd name="connsiteY3" fmla="*/ 5880100 h 5880100"/>
              <a:gd name="connsiteX4" fmla="*/ 0 w 5880100"/>
              <a:gd name="connsiteY4" fmla="*/ 0 h 5880100"/>
              <a:gd name="connsiteX0" fmla="*/ 0 w 6615112"/>
              <a:gd name="connsiteY0" fmla="*/ 0 h 6615112"/>
              <a:gd name="connsiteX1" fmla="*/ 5880100 w 6615112"/>
              <a:gd name="connsiteY1" fmla="*/ 0 h 6615112"/>
              <a:gd name="connsiteX2" fmla="*/ 5880100 w 6615112"/>
              <a:gd name="connsiteY2" fmla="*/ 5880100 h 6615112"/>
              <a:gd name="connsiteX3" fmla="*/ 0 w 6615112"/>
              <a:gd name="connsiteY3" fmla="*/ 5880100 h 6615112"/>
              <a:gd name="connsiteX4" fmla="*/ 0 w 6615112"/>
              <a:gd name="connsiteY4" fmla="*/ 0 h 6615112"/>
              <a:gd name="connsiteX0" fmla="*/ 0 w 6145189"/>
              <a:gd name="connsiteY0" fmla="*/ 0 h 6082525"/>
              <a:gd name="connsiteX1" fmla="*/ 5880100 w 6145189"/>
              <a:gd name="connsiteY1" fmla="*/ 0 h 6082525"/>
              <a:gd name="connsiteX2" fmla="*/ 3898900 w 6145189"/>
              <a:gd name="connsiteY2" fmla="*/ 3035300 h 6082525"/>
              <a:gd name="connsiteX3" fmla="*/ 0 w 6145189"/>
              <a:gd name="connsiteY3" fmla="*/ 5880100 h 6082525"/>
              <a:gd name="connsiteX4" fmla="*/ 0 w 6145189"/>
              <a:gd name="connsiteY4" fmla="*/ 0 h 6082525"/>
              <a:gd name="connsiteX0" fmla="*/ 0 w 6085854"/>
              <a:gd name="connsiteY0" fmla="*/ 0 h 6135502"/>
              <a:gd name="connsiteX1" fmla="*/ 5880100 w 6085854"/>
              <a:gd name="connsiteY1" fmla="*/ 0 h 6135502"/>
              <a:gd name="connsiteX2" fmla="*/ 3898900 w 6085854"/>
              <a:gd name="connsiteY2" fmla="*/ 3035300 h 6135502"/>
              <a:gd name="connsiteX3" fmla="*/ 0 w 6085854"/>
              <a:gd name="connsiteY3" fmla="*/ 5880100 h 6135502"/>
              <a:gd name="connsiteX4" fmla="*/ 0 w 6085854"/>
              <a:gd name="connsiteY4" fmla="*/ 0 h 6135502"/>
              <a:gd name="connsiteX0" fmla="*/ 0 w 6113652"/>
              <a:gd name="connsiteY0" fmla="*/ 0 h 6259192"/>
              <a:gd name="connsiteX1" fmla="*/ 5880100 w 6113652"/>
              <a:gd name="connsiteY1" fmla="*/ 0 h 6259192"/>
              <a:gd name="connsiteX2" fmla="*/ 4318000 w 6113652"/>
              <a:gd name="connsiteY2" fmla="*/ 4038600 h 6259192"/>
              <a:gd name="connsiteX3" fmla="*/ 0 w 6113652"/>
              <a:gd name="connsiteY3" fmla="*/ 5880100 h 6259192"/>
              <a:gd name="connsiteX4" fmla="*/ 0 w 6113652"/>
              <a:gd name="connsiteY4" fmla="*/ 0 h 6259192"/>
              <a:gd name="connsiteX0" fmla="*/ 0 w 6124861"/>
              <a:gd name="connsiteY0" fmla="*/ 0 h 6340446"/>
              <a:gd name="connsiteX1" fmla="*/ 5880100 w 6124861"/>
              <a:gd name="connsiteY1" fmla="*/ 0 h 6340446"/>
              <a:gd name="connsiteX2" fmla="*/ 4318000 w 6124861"/>
              <a:gd name="connsiteY2" fmla="*/ 4038600 h 6340446"/>
              <a:gd name="connsiteX3" fmla="*/ 0 w 6124861"/>
              <a:gd name="connsiteY3" fmla="*/ 5880100 h 6340446"/>
              <a:gd name="connsiteX4" fmla="*/ 0 w 6124861"/>
              <a:gd name="connsiteY4" fmla="*/ 0 h 634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4861" h="6340446">
                <a:moveTo>
                  <a:pt x="0" y="0"/>
                </a:moveTo>
                <a:lnTo>
                  <a:pt x="5880100" y="0"/>
                </a:lnTo>
                <a:cubicBezTo>
                  <a:pt x="6860117" y="980017"/>
                  <a:pt x="4599517" y="1788583"/>
                  <a:pt x="4318000" y="4038600"/>
                </a:cubicBezTo>
                <a:cubicBezTo>
                  <a:pt x="4036483" y="6288617"/>
                  <a:pt x="980017" y="6860117"/>
                  <a:pt x="0" y="58801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52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145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Example1: Simple </a:t>
            </a:r>
            <a:r>
              <a:rPr lang="en-US" dirty="0">
                <a:solidFill>
                  <a:schemeClr val="bg1"/>
                </a:solidFill>
              </a:rPr>
              <a:t>Inheritance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39" y="1899087"/>
            <a:ext cx="9750929" cy="431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6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Example2: Multiple </a:t>
            </a:r>
            <a:r>
              <a:rPr lang="en-US" dirty="0">
                <a:solidFill>
                  <a:schemeClr val="bg1"/>
                </a:solidFill>
              </a:rPr>
              <a:t>Inheritance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08"/>
          <a:stretch/>
        </p:blipFill>
        <p:spPr>
          <a:xfrm>
            <a:off x="627444" y="1706663"/>
            <a:ext cx="5857761" cy="5133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09"/>
          <a:stretch/>
        </p:blipFill>
        <p:spPr>
          <a:xfrm>
            <a:off x="6485205" y="2210324"/>
            <a:ext cx="7154735" cy="22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1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ENCAPSULATION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45920" y="2574388"/>
            <a:ext cx="5289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SYNTAX 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__VARIABLE-NAME =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62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Program3: Float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2" y="1867925"/>
            <a:ext cx="10246388" cy="425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0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PROJECTS 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45920" y="2574388"/>
            <a:ext cx="528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FIZZBUZZ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JUMBLED 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7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FIZZBUZZ 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11348" y="2370211"/>
            <a:ext cx="5289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INPUT A SET OF NUMBERS IN A LIST BY USER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MULTIPLE OF 3 – FIZZ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MULTIPLE OF 5 – BUZZ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MULTIPLE OF 15 - FIZZBUZZ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298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JUMBLED WORDS 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42536" y="2354244"/>
            <a:ext cx="63023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INPUT A SET OF WORDS IN A LIST BY YOURSELF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TAKE TWO PLAYER NAME 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JUMBLE THE WORDS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CHECK WITH ORIGINAL WORD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smtClean="0"/>
              <a:t>BREAK WHEN THE PLAYER WANTS TO TERMINATE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015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33768" y="301326"/>
            <a:ext cx="56463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FOLLOW US ON :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1746" name="Picture 2" descr="Image result for instagram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68" y="1694987"/>
            <a:ext cx="2335237" cy="233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Image result for facebook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56" y="4446256"/>
            <a:ext cx="2062060" cy="206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095265" y="2400940"/>
            <a:ext cx="30883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IN.TECKAT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95265" y="5015621"/>
            <a:ext cx="38608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TECKAT.COM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21079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 4: Complex Number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43" y="1541418"/>
            <a:ext cx="79724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0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 5: Complex number using complex()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6" y="2878894"/>
            <a:ext cx="10524128" cy="190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8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 6: Real &amp; Imaginary value of Complex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54703"/>
            <a:ext cx="9782343" cy="25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1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 7: Complex Number Length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6" y="2708983"/>
            <a:ext cx="10392655" cy="20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3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FB00E9B-2118-4795-858B-C26AD2C4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7C7A0B5-BFB5-4409-BD0B-0255B9069DDE}"/>
              </a:ext>
            </a:extLst>
          </p:cNvPr>
          <p:cNvSpPr txBox="1"/>
          <p:nvPr/>
        </p:nvSpPr>
        <p:spPr>
          <a:xfrm>
            <a:off x="5845517" y="3584090"/>
            <a:ext cx="522575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b="1" dirty="0"/>
              <a:t>TYPE CASTING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>
            <a:off x="5845517" y="3312175"/>
            <a:ext cx="83150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894" y="-720493"/>
            <a:ext cx="5570958" cy="7090310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B210F6F7-62F4-4E9E-9E2E-B49C62584D97}"/>
              </a:ext>
            </a:extLst>
          </p:cNvPr>
          <p:cNvSpPr/>
          <p:nvPr/>
        </p:nvSpPr>
        <p:spPr>
          <a:xfrm>
            <a:off x="0" y="0"/>
            <a:ext cx="6124861" cy="6340446"/>
          </a:xfrm>
          <a:custGeom>
            <a:avLst/>
            <a:gdLst>
              <a:gd name="connsiteX0" fmla="*/ 0 w 5880100"/>
              <a:gd name="connsiteY0" fmla="*/ 0 h 5880100"/>
              <a:gd name="connsiteX1" fmla="*/ 5880100 w 5880100"/>
              <a:gd name="connsiteY1" fmla="*/ 0 h 5880100"/>
              <a:gd name="connsiteX2" fmla="*/ 5880100 w 5880100"/>
              <a:gd name="connsiteY2" fmla="*/ 5880100 h 5880100"/>
              <a:gd name="connsiteX3" fmla="*/ 0 w 5880100"/>
              <a:gd name="connsiteY3" fmla="*/ 5880100 h 5880100"/>
              <a:gd name="connsiteX4" fmla="*/ 0 w 5880100"/>
              <a:gd name="connsiteY4" fmla="*/ 0 h 5880100"/>
              <a:gd name="connsiteX0" fmla="*/ 0 w 6615112"/>
              <a:gd name="connsiteY0" fmla="*/ 0 h 6615112"/>
              <a:gd name="connsiteX1" fmla="*/ 5880100 w 6615112"/>
              <a:gd name="connsiteY1" fmla="*/ 0 h 6615112"/>
              <a:gd name="connsiteX2" fmla="*/ 5880100 w 6615112"/>
              <a:gd name="connsiteY2" fmla="*/ 5880100 h 6615112"/>
              <a:gd name="connsiteX3" fmla="*/ 0 w 6615112"/>
              <a:gd name="connsiteY3" fmla="*/ 5880100 h 6615112"/>
              <a:gd name="connsiteX4" fmla="*/ 0 w 6615112"/>
              <a:gd name="connsiteY4" fmla="*/ 0 h 6615112"/>
              <a:gd name="connsiteX0" fmla="*/ 0 w 6145189"/>
              <a:gd name="connsiteY0" fmla="*/ 0 h 6082525"/>
              <a:gd name="connsiteX1" fmla="*/ 5880100 w 6145189"/>
              <a:gd name="connsiteY1" fmla="*/ 0 h 6082525"/>
              <a:gd name="connsiteX2" fmla="*/ 3898900 w 6145189"/>
              <a:gd name="connsiteY2" fmla="*/ 3035300 h 6082525"/>
              <a:gd name="connsiteX3" fmla="*/ 0 w 6145189"/>
              <a:gd name="connsiteY3" fmla="*/ 5880100 h 6082525"/>
              <a:gd name="connsiteX4" fmla="*/ 0 w 6145189"/>
              <a:gd name="connsiteY4" fmla="*/ 0 h 6082525"/>
              <a:gd name="connsiteX0" fmla="*/ 0 w 6085854"/>
              <a:gd name="connsiteY0" fmla="*/ 0 h 6135502"/>
              <a:gd name="connsiteX1" fmla="*/ 5880100 w 6085854"/>
              <a:gd name="connsiteY1" fmla="*/ 0 h 6135502"/>
              <a:gd name="connsiteX2" fmla="*/ 3898900 w 6085854"/>
              <a:gd name="connsiteY2" fmla="*/ 3035300 h 6135502"/>
              <a:gd name="connsiteX3" fmla="*/ 0 w 6085854"/>
              <a:gd name="connsiteY3" fmla="*/ 5880100 h 6135502"/>
              <a:gd name="connsiteX4" fmla="*/ 0 w 6085854"/>
              <a:gd name="connsiteY4" fmla="*/ 0 h 6135502"/>
              <a:gd name="connsiteX0" fmla="*/ 0 w 6113652"/>
              <a:gd name="connsiteY0" fmla="*/ 0 h 6259192"/>
              <a:gd name="connsiteX1" fmla="*/ 5880100 w 6113652"/>
              <a:gd name="connsiteY1" fmla="*/ 0 h 6259192"/>
              <a:gd name="connsiteX2" fmla="*/ 4318000 w 6113652"/>
              <a:gd name="connsiteY2" fmla="*/ 4038600 h 6259192"/>
              <a:gd name="connsiteX3" fmla="*/ 0 w 6113652"/>
              <a:gd name="connsiteY3" fmla="*/ 5880100 h 6259192"/>
              <a:gd name="connsiteX4" fmla="*/ 0 w 6113652"/>
              <a:gd name="connsiteY4" fmla="*/ 0 h 6259192"/>
              <a:gd name="connsiteX0" fmla="*/ 0 w 6124861"/>
              <a:gd name="connsiteY0" fmla="*/ 0 h 6340446"/>
              <a:gd name="connsiteX1" fmla="*/ 5880100 w 6124861"/>
              <a:gd name="connsiteY1" fmla="*/ 0 h 6340446"/>
              <a:gd name="connsiteX2" fmla="*/ 4318000 w 6124861"/>
              <a:gd name="connsiteY2" fmla="*/ 4038600 h 6340446"/>
              <a:gd name="connsiteX3" fmla="*/ 0 w 6124861"/>
              <a:gd name="connsiteY3" fmla="*/ 5880100 h 6340446"/>
              <a:gd name="connsiteX4" fmla="*/ 0 w 6124861"/>
              <a:gd name="connsiteY4" fmla="*/ 0 h 634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4861" h="6340446">
                <a:moveTo>
                  <a:pt x="0" y="0"/>
                </a:moveTo>
                <a:lnTo>
                  <a:pt x="5880100" y="0"/>
                </a:lnTo>
                <a:cubicBezTo>
                  <a:pt x="6860117" y="980017"/>
                  <a:pt x="4599517" y="1788583"/>
                  <a:pt x="4318000" y="4038600"/>
                </a:cubicBezTo>
                <a:cubicBezTo>
                  <a:pt x="4036483" y="6288617"/>
                  <a:pt x="980017" y="6860117"/>
                  <a:pt x="0" y="58801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52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41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 8 : Casting(Integer)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73" y="1940902"/>
            <a:ext cx="9130608" cy="384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F3526FF6-93C0-4668-ABD6-DCA4644EF04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52015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4"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="" xmlns:a16="http://schemas.microsoft.com/office/drawing/2014/main" id="{C19A566D-18C1-4C6E-9C31-C3ACFBB7A3B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B62A1B46-EE91-4D85-9559-A03F2937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</p:spPr>
        <p:txBody>
          <a:bodyPr/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What is Python?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94E6301-EB23-4685-88EB-C44A54F0F7DD}"/>
              </a:ext>
            </a:extLst>
          </p:cNvPr>
          <p:cNvSpPr/>
          <p:nvPr/>
        </p:nvSpPr>
        <p:spPr>
          <a:xfrm>
            <a:off x="6223000" y="191839"/>
            <a:ext cx="4590128" cy="5207491"/>
          </a:xfrm>
          <a:prstGeom prst="roundRect">
            <a:avLst>
              <a:gd name="adj" fmla="val 676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TextBox 50">
            <a:extLst>
              <a:ext uri="{FF2B5EF4-FFF2-40B4-BE49-F238E27FC236}">
                <a16:creationId xmlns="" xmlns:a16="http://schemas.microsoft.com/office/drawing/2014/main" id="{52083644-4C45-46F8-8A1B-166DD8A45EA2}"/>
              </a:ext>
            </a:extLst>
          </p:cNvPr>
          <p:cNvSpPr txBox="1"/>
          <p:nvPr/>
        </p:nvSpPr>
        <p:spPr>
          <a:xfrm>
            <a:off x="620778" y="2621161"/>
            <a:ext cx="17626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PYTHON</a:t>
            </a:r>
            <a:endParaRPr lang="en-US" sz="2000" b="1" dirty="0"/>
          </a:p>
        </p:txBody>
      </p:sp>
      <p:sp>
        <p:nvSpPr>
          <p:cNvPr id="69" name="TextBox 48">
            <a:extLst>
              <a:ext uri="{FF2B5EF4-FFF2-40B4-BE49-F238E27FC236}">
                <a16:creationId xmlns="" xmlns:a16="http://schemas.microsoft.com/office/drawing/2014/main" id="{088A9550-F038-4522-B957-33963EABE961}"/>
              </a:ext>
            </a:extLst>
          </p:cNvPr>
          <p:cNvSpPr txBox="1"/>
          <p:nvPr/>
        </p:nvSpPr>
        <p:spPr>
          <a:xfrm>
            <a:off x="620776" y="3104257"/>
            <a:ext cx="4693857" cy="9848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Python is a popular programming language. 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was created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 1991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by Guido van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Rossum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dirty="0"/>
          </a:p>
        </p:txBody>
      </p:sp>
      <p:sp>
        <p:nvSpPr>
          <p:cNvPr id="82" name="Rectangle 34">
            <a:extLst>
              <a:ext uri="{FF2B5EF4-FFF2-40B4-BE49-F238E27FC236}">
                <a16:creationId xmlns="" xmlns:a16="http://schemas.microsoft.com/office/drawing/2014/main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25F1B77B-10A7-4E8F-9055-169B8B309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42" y="-581994"/>
            <a:ext cx="5570958" cy="709031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 flipV="1">
            <a:off x="1386059" y="1477106"/>
            <a:ext cx="1427479" cy="20335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585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 9 : Casting(Float)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977" y="1720730"/>
            <a:ext cx="8448816" cy="439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9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 10 : </a:t>
            </a:r>
            <a:r>
              <a:rPr lang="en-US" dirty="0" err="1">
                <a:solidFill>
                  <a:schemeClr val="bg1"/>
                </a:solidFill>
              </a:rPr>
              <a:t>Divmod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48">
            <a:extLst>
              <a:ext uri="{FF2B5EF4-FFF2-40B4-BE49-F238E27FC236}">
                <a16:creationId xmlns="" xmlns:a16="http://schemas.microsoft.com/office/drawing/2014/main" id="{088A9550-F038-4522-B957-33963EABE961}"/>
              </a:ext>
            </a:extLst>
          </p:cNvPr>
          <p:cNvSpPr txBox="1"/>
          <p:nvPr/>
        </p:nvSpPr>
        <p:spPr>
          <a:xfrm>
            <a:off x="1042807" y="1720730"/>
            <a:ext cx="6849168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divmod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() built-in function returns both quotient and remainder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18" y="2332076"/>
            <a:ext cx="10450991" cy="255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8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48">
            <a:extLst>
              <a:ext uri="{FF2B5EF4-FFF2-40B4-BE49-F238E27FC236}">
                <a16:creationId xmlns="" xmlns:a16="http://schemas.microsoft.com/office/drawing/2014/main" id="{088A9550-F038-4522-B957-33963EABE961}"/>
              </a:ext>
            </a:extLst>
          </p:cNvPr>
          <p:cNvSpPr txBox="1"/>
          <p:nvPr/>
        </p:nvSpPr>
        <p:spPr>
          <a:xfrm>
            <a:off x="1155348" y="2724154"/>
            <a:ext cx="8537292" cy="184665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Q.1.  Calculate the Value: ((2.56 X 10^5)+(5.22 X 10^4)5)*10</a:t>
            </a:r>
          </a:p>
          <a:p>
            <a:pPr>
              <a:lnSpc>
                <a:spcPct val="150000"/>
              </a:lnSpc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Q.2. Define two imaginary numbers and multiply them. Print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real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value of the result</a:t>
            </a:r>
          </a:p>
        </p:txBody>
      </p:sp>
    </p:spTree>
    <p:extLst>
      <p:ext uri="{BB962C8B-B14F-4D97-AF65-F5344CB8AC3E}">
        <p14:creationId xmlns:p14="http://schemas.microsoft.com/office/powerpoint/2010/main" val="199813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FB00E9B-2118-4795-858B-C26AD2C4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7C7A0B5-BFB5-4409-BD0B-0255B9069DDE}"/>
              </a:ext>
            </a:extLst>
          </p:cNvPr>
          <p:cNvSpPr txBox="1"/>
          <p:nvPr/>
        </p:nvSpPr>
        <p:spPr>
          <a:xfrm>
            <a:off x="5845517" y="3584090"/>
            <a:ext cx="522575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sz="5400" b="1" dirty="0">
                <a:solidFill>
                  <a:srgbClr val="252830"/>
                </a:solidFill>
                <a:latin typeface="Open Sans"/>
              </a:rPr>
              <a:t>Python Identifiers 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>
            <a:off x="5845517" y="3312175"/>
            <a:ext cx="83150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894" y="-720493"/>
            <a:ext cx="5570958" cy="7090310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B210F6F7-62F4-4E9E-9E2E-B49C62584D97}"/>
              </a:ext>
            </a:extLst>
          </p:cNvPr>
          <p:cNvSpPr/>
          <p:nvPr/>
        </p:nvSpPr>
        <p:spPr>
          <a:xfrm>
            <a:off x="0" y="0"/>
            <a:ext cx="6124861" cy="6340446"/>
          </a:xfrm>
          <a:custGeom>
            <a:avLst/>
            <a:gdLst>
              <a:gd name="connsiteX0" fmla="*/ 0 w 5880100"/>
              <a:gd name="connsiteY0" fmla="*/ 0 h 5880100"/>
              <a:gd name="connsiteX1" fmla="*/ 5880100 w 5880100"/>
              <a:gd name="connsiteY1" fmla="*/ 0 h 5880100"/>
              <a:gd name="connsiteX2" fmla="*/ 5880100 w 5880100"/>
              <a:gd name="connsiteY2" fmla="*/ 5880100 h 5880100"/>
              <a:gd name="connsiteX3" fmla="*/ 0 w 5880100"/>
              <a:gd name="connsiteY3" fmla="*/ 5880100 h 5880100"/>
              <a:gd name="connsiteX4" fmla="*/ 0 w 5880100"/>
              <a:gd name="connsiteY4" fmla="*/ 0 h 5880100"/>
              <a:gd name="connsiteX0" fmla="*/ 0 w 6615112"/>
              <a:gd name="connsiteY0" fmla="*/ 0 h 6615112"/>
              <a:gd name="connsiteX1" fmla="*/ 5880100 w 6615112"/>
              <a:gd name="connsiteY1" fmla="*/ 0 h 6615112"/>
              <a:gd name="connsiteX2" fmla="*/ 5880100 w 6615112"/>
              <a:gd name="connsiteY2" fmla="*/ 5880100 h 6615112"/>
              <a:gd name="connsiteX3" fmla="*/ 0 w 6615112"/>
              <a:gd name="connsiteY3" fmla="*/ 5880100 h 6615112"/>
              <a:gd name="connsiteX4" fmla="*/ 0 w 6615112"/>
              <a:gd name="connsiteY4" fmla="*/ 0 h 6615112"/>
              <a:gd name="connsiteX0" fmla="*/ 0 w 6145189"/>
              <a:gd name="connsiteY0" fmla="*/ 0 h 6082525"/>
              <a:gd name="connsiteX1" fmla="*/ 5880100 w 6145189"/>
              <a:gd name="connsiteY1" fmla="*/ 0 h 6082525"/>
              <a:gd name="connsiteX2" fmla="*/ 3898900 w 6145189"/>
              <a:gd name="connsiteY2" fmla="*/ 3035300 h 6082525"/>
              <a:gd name="connsiteX3" fmla="*/ 0 w 6145189"/>
              <a:gd name="connsiteY3" fmla="*/ 5880100 h 6082525"/>
              <a:gd name="connsiteX4" fmla="*/ 0 w 6145189"/>
              <a:gd name="connsiteY4" fmla="*/ 0 h 6082525"/>
              <a:gd name="connsiteX0" fmla="*/ 0 w 6085854"/>
              <a:gd name="connsiteY0" fmla="*/ 0 h 6135502"/>
              <a:gd name="connsiteX1" fmla="*/ 5880100 w 6085854"/>
              <a:gd name="connsiteY1" fmla="*/ 0 h 6135502"/>
              <a:gd name="connsiteX2" fmla="*/ 3898900 w 6085854"/>
              <a:gd name="connsiteY2" fmla="*/ 3035300 h 6135502"/>
              <a:gd name="connsiteX3" fmla="*/ 0 w 6085854"/>
              <a:gd name="connsiteY3" fmla="*/ 5880100 h 6135502"/>
              <a:gd name="connsiteX4" fmla="*/ 0 w 6085854"/>
              <a:gd name="connsiteY4" fmla="*/ 0 h 6135502"/>
              <a:gd name="connsiteX0" fmla="*/ 0 w 6113652"/>
              <a:gd name="connsiteY0" fmla="*/ 0 h 6259192"/>
              <a:gd name="connsiteX1" fmla="*/ 5880100 w 6113652"/>
              <a:gd name="connsiteY1" fmla="*/ 0 h 6259192"/>
              <a:gd name="connsiteX2" fmla="*/ 4318000 w 6113652"/>
              <a:gd name="connsiteY2" fmla="*/ 4038600 h 6259192"/>
              <a:gd name="connsiteX3" fmla="*/ 0 w 6113652"/>
              <a:gd name="connsiteY3" fmla="*/ 5880100 h 6259192"/>
              <a:gd name="connsiteX4" fmla="*/ 0 w 6113652"/>
              <a:gd name="connsiteY4" fmla="*/ 0 h 6259192"/>
              <a:gd name="connsiteX0" fmla="*/ 0 w 6124861"/>
              <a:gd name="connsiteY0" fmla="*/ 0 h 6340446"/>
              <a:gd name="connsiteX1" fmla="*/ 5880100 w 6124861"/>
              <a:gd name="connsiteY1" fmla="*/ 0 h 6340446"/>
              <a:gd name="connsiteX2" fmla="*/ 4318000 w 6124861"/>
              <a:gd name="connsiteY2" fmla="*/ 4038600 h 6340446"/>
              <a:gd name="connsiteX3" fmla="*/ 0 w 6124861"/>
              <a:gd name="connsiteY3" fmla="*/ 5880100 h 6340446"/>
              <a:gd name="connsiteX4" fmla="*/ 0 w 6124861"/>
              <a:gd name="connsiteY4" fmla="*/ 0 h 634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4861" h="6340446">
                <a:moveTo>
                  <a:pt x="0" y="0"/>
                </a:moveTo>
                <a:lnTo>
                  <a:pt x="5880100" y="0"/>
                </a:lnTo>
                <a:cubicBezTo>
                  <a:pt x="6860117" y="980017"/>
                  <a:pt x="4599517" y="1788583"/>
                  <a:pt x="4318000" y="4038600"/>
                </a:cubicBezTo>
                <a:cubicBezTo>
                  <a:pt x="4036483" y="6288617"/>
                  <a:pt x="980017" y="6860117"/>
                  <a:pt x="0" y="58801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52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82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Python Identifiers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48">
            <a:extLst>
              <a:ext uri="{FF2B5EF4-FFF2-40B4-BE49-F238E27FC236}">
                <a16:creationId xmlns="" xmlns:a16="http://schemas.microsoft.com/office/drawing/2014/main" id="{088A9550-F038-4522-B957-33963EABE961}"/>
              </a:ext>
            </a:extLst>
          </p:cNvPr>
          <p:cNvSpPr txBox="1"/>
          <p:nvPr/>
        </p:nvSpPr>
        <p:spPr>
          <a:xfrm>
            <a:off x="831791" y="1330879"/>
            <a:ext cx="8537292" cy="77970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identifier is a name given to entities like class, functions, variables, etc. It helps to differentiate one entity from another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50">
            <a:extLst>
              <a:ext uri="{FF2B5EF4-FFF2-40B4-BE49-F238E27FC236}">
                <a16:creationId xmlns="" xmlns:a16="http://schemas.microsoft.com/office/drawing/2014/main" id="{52083644-4C45-46F8-8A1B-166DD8A45EA2}"/>
              </a:ext>
            </a:extLst>
          </p:cNvPr>
          <p:cNvSpPr txBox="1"/>
          <p:nvPr/>
        </p:nvSpPr>
        <p:spPr>
          <a:xfrm>
            <a:off x="831791" y="2206611"/>
            <a:ext cx="358546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000" b="1" dirty="0">
                <a:solidFill>
                  <a:srgbClr val="252830"/>
                </a:solidFill>
                <a:latin typeface="Open Sans"/>
              </a:rPr>
              <a:t>Rules for writing identifiers:</a:t>
            </a:r>
          </a:p>
        </p:txBody>
      </p:sp>
      <p:sp>
        <p:nvSpPr>
          <p:cNvPr id="10" name="TextBox 48">
            <a:extLst>
              <a:ext uri="{FF2B5EF4-FFF2-40B4-BE49-F238E27FC236}">
                <a16:creationId xmlns="" xmlns:a16="http://schemas.microsoft.com/office/drawing/2014/main" id="{088A9550-F038-4522-B957-33963EABE961}"/>
              </a:ext>
            </a:extLst>
          </p:cNvPr>
          <p:cNvSpPr txBox="1"/>
          <p:nvPr/>
        </p:nvSpPr>
        <p:spPr>
          <a:xfrm>
            <a:off x="609600" y="2719762"/>
            <a:ext cx="8537292" cy="438581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Identifiers can be a combination of letters in lowercase (a to z) or uppercase (A to Z) or digits (0 to 9) or an underscore _. Names like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myClass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var_1 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print_this_to_screen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all are valid example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 identifier cannot start with a digit. 1variable is invalid, but variable1 is perfectly fine.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Keywords cannot be used as identifiers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cannot use special symbols like !, @, #, $, % etc. in our identifier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Identifier can be of any length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19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FB00E9B-2118-4795-858B-C26AD2C4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7C7A0B5-BFB5-4409-BD0B-0255B9069DDE}"/>
              </a:ext>
            </a:extLst>
          </p:cNvPr>
          <p:cNvSpPr txBox="1"/>
          <p:nvPr/>
        </p:nvSpPr>
        <p:spPr>
          <a:xfrm>
            <a:off x="5845517" y="3584090"/>
            <a:ext cx="522575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sz="5400" b="1" dirty="0">
                <a:solidFill>
                  <a:srgbClr val="252830"/>
                </a:solidFill>
                <a:latin typeface="Open Sans"/>
              </a:rPr>
              <a:t>Sequence 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>
            <a:off x="5845517" y="3312175"/>
            <a:ext cx="83150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894" y="-720493"/>
            <a:ext cx="5570958" cy="7090310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B210F6F7-62F4-4E9E-9E2E-B49C62584D97}"/>
              </a:ext>
            </a:extLst>
          </p:cNvPr>
          <p:cNvSpPr/>
          <p:nvPr/>
        </p:nvSpPr>
        <p:spPr>
          <a:xfrm>
            <a:off x="0" y="0"/>
            <a:ext cx="6124861" cy="6340446"/>
          </a:xfrm>
          <a:custGeom>
            <a:avLst/>
            <a:gdLst>
              <a:gd name="connsiteX0" fmla="*/ 0 w 5880100"/>
              <a:gd name="connsiteY0" fmla="*/ 0 h 5880100"/>
              <a:gd name="connsiteX1" fmla="*/ 5880100 w 5880100"/>
              <a:gd name="connsiteY1" fmla="*/ 0 h 5880100"/>
              <a:gd name="connsiteX2" fmla="*/ 5880100 w 5880100"/>
              <a:gd name="connsiteY2" fmla="*/ 5880100 h 5880100"/>
              <a:gd name="connsiteX3" fmla="*/ 0 w 5880100"/>
              <a:gd name="connsiteY3" fmla="*/ 5880100 h 5880100"/>
              <a:gd name="connsiteX4" fmla="*/ 0 w 5880100"/>
              <a:gd name="connsiteY4" fmla="*/ 0 h 5880100"/>
              <a:gd name="connsiteX0" fmla="*/ 0 w 6615112"/>
              <a:gd name="connsiteY0" fmla="*/ 0 h 6615112"/>
              <a:gd name="connsiteX1" fmla="*/ 5880100 w 6615112"/>
              <a:gd name="connsiteY1" fmla="*/ 0 h 6615112"/>
              <a:gd name="connsiteX2" fmla="*/ 5880100 w 6615112"/>
              <a:gd name="connsiteY2" fmla="*/ 5880100 h 6615112"/>
              <a:gd name="connsiteX3" fmla="*/ 0 w 6615112"/>
              <a:gd name="connsiteY3" fmla="*/ 5880100 h 6615112"/>
              <a:gd name="connsiteX4" fmla="*/ 0 w 6615112"/>
              <a:gd name="connsiteY4" fmla="*/ 0 h 6615112"/>
              <a:gd name="connsiteX0" fmla="*/ 0 w 6145189"/>
              <a:gd name="connsiteY0" fmla="*/ 0 h 6082525"/>
              <a:gd name="connsiteX1" fmla="*/ 5880100 w 6145189"/>
              <a:gd name="connsiteY1" fmla="*/ 0 h 6082525"/>
              <a:gd name="connsiteX2" fmla="*/ 3898900 w 6145189"/>
              <a:gd name="connsiteY2" fmla="*/ 3035300 h 6082525"/>
              <a:gd name="connsiteX3" fmla="*/ 0 w 6145189"/>
              <a:gd name="connsiteY3" fmla="*/ 5880100 h 6082525"/>
              <a:gd name="connsiteX4" fmla="*/ 0 w 6145189"/>
              <a:gd name="connsiteY4" fmla="*/ 0 h 6082525"/>
              <a:gd name="connsiteX0" fmla="*/ 0 w 6085854"/>
              <a:gd name="connsiteY0" fmla="*/ 0 h 6135502"/>
              <a:gd name="connsiteX1" fmla="*/ 5880100 w 6085854"/>
              <a:gd name="connsiteY1" fmla="*/ 0 h 6135502"/>
              <a:gd name="connsiteX2" fmla="*/ 3898900 w 6085854"/>
              <a:gd name="connsiteY2" fmla="*/ 3035300 h 6135502"/>
              <a:gd name="connsiteX3" fmla="*/ 0 w 6085854"/>
              <a:gd name="connsiteY3" fmla="*/ 5880100 h 6135502"/>
              <a:gd name="connsiteX4" fmla="*/ 0 w 6085854"/>
              <a:gd name="connsiteY4" fmla="*/ 0 h 6135502"/>
              <a:gd name="connsiteX0" fmla="*/ 0 w 6113652"/>
              <a:gd name="connsiteY0" fmla="*/ 0 h 6259192"/>
              <a:gd name="connsiteX1" fmla="*/ 5880100 w 6113652"/>
              <a:gd name="connsiteY1" fmla="*/ 0 h 6259192"/>
              <a:gd name="connsiteX2" fmla="*/ 4318000 w 6113652"/>
              <a:gd name="connsiteY2" fmla="*/ 4038600 h 6259192"/>
              <a:gd name="connsiteX3" fmla="*/ 0 w 6113652"/>
              <a:gd name="connsiteY3" fmla="*/ 5880100 h 6259192"/>
              <a:gd name="connsiteX4" fmla="*/ 0 w 6113652"/>
              <a:gd name="connsiteY4" fmla="*/ 0 h 6259192"/>
              <a:gd name="connsiteX0" fmla="*/ 0 w 6124861"/>
              <a:gd name="connsiteY0" fmla="*/ 0 h 6340446"/>
              <a:gd name="connsiteX1" fmla="*/ 5880100 w 6124861"/>
              <a:gd name="connsiteY1" fmla="*/ 0 h 6340446"/>
              <a:gd name="connsiteX2" fmla="*/ 4318000 w 6124861"/>
              <a:gd name="connsiteY2" fmla="*/ 4038600 h 6340446"/>
              <a:gd name="connsiteX3" fmla="*/ 0 w 6124861"/>
              <a:gd name="connsiteY3" fmla="*/ 5880100 h 6340446"/>
              <a:gd name="connsiteX4" fmla="*/ 0 w 6124861"/>
              <a:gd name="connsiteY4" fmla="*/ 0 h 634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4861" h="6340446">
                <a:moveTo>
                  <a:pt x="0" y="0"/>
                </a:moveTo>
                <a:lnTo>
                  <a:pt x="5880100" y="0"/>
                </a:lnTo>
                <a:cubicBezTo>
                  <a:pt x="6860117" y="980017"/>
                  <a:pt x="4599517" y="1788583"/>
                  <a:pt x="4318000" y="4038600"/>
                </a:cubicBezTo>
                <a:cubicBezTo>
                  <a:pt x="4036483" y="6288617"/>
                  <a:pt x="980017" y="6860117"/>
                  <a:pt x="0" y="58801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52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83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F3526FF6-93C0-4668-ABD6-DCA4644EF04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2"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="" xmlns:a16="http://schemas.microsoft.com/office/drawing/2014/main" id="{C19A566D-18C1-4C6E-9C31-C3ACFBB7A3B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B62A1B46-EE91-4D85-9559-A03F2937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54" y="482688"/>
            <a:ext cx="5509846" cy="775612"/>
          </a:xfrm>
        </p:spPr>
        <p:txBody>
          <a:bodyPr>
            <a:normAutofit/>
          </a:bodyPr>
          <a:lstStyle/>
          <a:p>
            <a:r>
              <a:rPr lang="en-US" dirty="0"/>
              <a:t>Sequence :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94E6301-EB23-4685-88EB-C44A54F0F7DD}"/>
              </a:ext>
            </a:extLst>
          </p:cNvPr>
          <p:cNvSpPr/>
          <p:nvPr/>
        </p:nvSpPr>
        <p:spPr>
          <a:xfrm>
            <a:off x="6223000" y="191839"/>
            <a:ext cx="4590128" cy="5207491"/>
          </a:xfrm>
          <a:prstGeom prst="roundRect">
            <a:avLst>
              <a:gd name="adj" fmla="val 676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Rectangle 34">
            <a:extLst>
              <a:ext uri="{FF2B5EF4-FFF2-40B4-BE49-F238E27FC236}">
                <a16:creationId xmlns="" xmlns:a16="http://schemas.microsoft.com/office/drawing/2014/main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25F1B77B-10A7-4E8F-9055-169B8B309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42" y="-581994"/>
            <a:ext cx="5570958" cy="7090310"/>
          </a:xfrm>
          <a:prstGeom prst="rect">
            <a:avLst/>
          </a:prstGeom>
        </p:spPr>
      </p:pic>
      <p:sp>
        <p:nvSpPr>
          <p:cNvPr id="12" name="TextBox 48">
            <a:extLst>
              <a:ext uri="{FF2B5EF4-FFF2-40B4-BE49-F238E27FC236}">
                <a16:creationId xmlns="" xmlns:a16="http://schemas.microsoft.com/office/drawing/2014/main" id="{088A9550-F038-4522-B957-33963EABE961}"/>
              </a:ext>
            </a:extLst>
          </p:cNvPr>
          <p:cNvSpPr txBox="1"/>
          <p:nvPr/>
        </p:nvSpPr>
        <p:spPr>
          <a:xfrm>
            <a:off x="1007642" y="2230482"/>
            <a:ext cx="5613400" cy="21587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String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List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Dictionary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Tuple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 flipV="1">
            <a:off x="1386059" y="1575582"/>
            <a:ext cx="1427479" cy="20335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48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Sequence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48">
            <a:extLst>
              <a:ext uri="{FF2B5EF4-FFF2-40B4-BE49-F238E27FC236}">
                <a16:creationId xmlns="" xmlns:a16="http://schemas.microsoft.com/office/drawing/2014/main" id="{088A9550-F038-4522-B957-33963EABE961}"/>
              </a:ext>
            </a:extLst>
          </p:cNvPr>
          <p:cNvSpPr txBox="1"/>
          <p:nvPr/>
        </p:nvSpPr>
        <p:spPr>
          <a:xfrm>
            <a:off x="1099077" y="2296571"/>
            <a:ext cx="8537292" cy="214751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Tuple</a:t>
            </a:r>
          </a:p>
        </p:txBody>
      </p:sp>
    </p:spTree>
    <p:extLst>
      <p:ext uri="{BB962C8B-B14F-4D97-AF65-F5344CB8AC3E}">
        <p14:creationId xmlns:p14="http://schemas.microsoft.com/office/powerpoint/2010/main" val="337430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FB00E9B-2118-4795-858B-C26AD2C4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7C7A0B5-BFB5-4409-BD0B-0255B9069DDE}"/>
              </a:ext>
            </a:extLst>
          </p:cNvPr>
          <p:cNvSpPr txBox="1"/>
          <p:nvPr/>
        </p:nvSpPr>
        <p:spPr>
          <a:xfrm>
            <a:off x="5845517" y="3584090"/>
            <a:ext cx="522575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sz="5400" b="1" dirty="0" smtClean="0">
                <a:solidFill>
                  <a:srgbClr val="252830"/>
                </a:solidFill>
                <a:latin typeface="Open Sans"/>
              </a:rPr>
              <a:t>String :</a:t>
            </a:r>
            <a:endParaRPr lang="en-US" sz="5400" b="1" dirty="0">
              <a:solidFill>
                <a:srgbClr val="252830"/>
              </a:solidFill>
              <a:latin typeface="Open San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>
            <a:off x="5845517" y="3312175"/>
            <a:ext cx="83150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894" y="-720493"/>
            <a:ext cx="5570958" cy="7090310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B210F6F7-62F4-4E9E-9E2E-B49C62584D97}"/>
              </a:ext>
            </a:extLst>
          </p:cNvPr>
          <p:cNvSpPr/>
          <p:nvPr/>
        </p:nvSpPr>
        <p:spPr>
          <a:xfrm>
            <a:off x="0" y="0"/>
            <a:ext cx="6124861" cy="6340446"/>
          </a:xfrm>
          <a:custGeom>
            <a:avLst/>
            <a:gdLst>
              <a:gd name="connsiteX0" fmla="*/ 0 w 5880100"/>
              <a:gd name="connsiteY0" fmla="*/ 0 h 5880100"/>
              <a:gd name="connsiteX1" fmla="*/ 5880100 w 5880100"/>
              <a:gd name="connsiteY1" fmla="*/ 0 h 5880100"/>
              <a:gd name="connsiteX2" fmla="*/ 5880100 w 5880100"/>
              <a:gd name="connsiteY2" fmla="*/ 5880100 h 5880100"/>
              <a:gd name="connsiteX3" fmla="*/ 0 w 5880100"/>
              <a:gd name="connsiteY3" fmla="*/ 5880100 h 5880100"/>
              <a:gd name="connsiteX4" fmla="*/ 0 w 5880100"/>
              <a:gd name="connsiteY4" fmla="*/ 0 h 5880100"/>
              <a:gd name="connsiteX0" fmla="*/ 0 w 6615112"/>
              <a:gd name="connsiteY0" fmla="*/ 0 h 6615112"/>
              <a:gd name="connsiteX1" fmla="*/ 5880100 w 6615112"/>
              <a:gd name="connsiteY1" fmla="*/ 0 h 6615112"/>
              <a:gd name="connsiteX2" fmla="*/ 5880100 w 6615112"/>
              <a:gd name="connsiteY2" fmla="*/ 5880100 h 6615112"/>
              <a:gd name="connsiteX3" fmla="*/ 0 w 6615112"/>
              <a:gd name="connsiteY3" fmla="*/ 5880100 h 6615112"/>
              <a:gd name="connsiteX4" fmla="*/ 0 w 6615112"/>
              <a:gd name="connsiteY4" fmla="*/ 0 h 6615112"/>
              <a:gd name="connsiteX0" fmla="*/ 0 w 6145189"/>
              <a:gd name="connsiteY0" fmla="*/ 0 h 6082525"/>
              <a:gd name="connsiteX1" fmla="*/ 5880100 w 6145189"/>
              <a:gd name="connsiteY1" fmla="*/ 0 h 6082525"/>
              <a:gd name="connsiteX2" fmla="*/ 3898900 w 6145189"/>
              <a:gd name="connsiteY2" fmla="*/ 3035300 h 6082525"/>
              <a:gd name="connsiteX3" fmla="*/ 0 w 6145189"/>
              <a:gd name="connsiteY3" fmla="*/ 5880100 h 6082525"/>
              <a:gd name="connsiteX4" fmla="*/ 0 w 6145189"/>
              <a:gd name="connsiteY4" fmla="*/ 0 h 6082525"/>
              <a:gd name="connsiteX0" fmla="*/ 0 w 6085854"/>
              <a:gd name="connsiteY0" fmla="*/ 0 h 6135502"/>
              <a:gd name="connsiteX1" fmla="*/ 5880100 w 6085854"/>
              <a:gd name="connsiteY1" fmla="*/ 0 h 6135502"/>
              <a:gd name="connsiteX2" fmla="*/ 3898900 w 6085854"/>
              <a:gd name="connsiteY2" fmla="*/ 3035300 h 6135502"/>
              <a:gd name="connsiteX3" fmla="*/ 0 w 6085854"/>
              <a:gd name="connsiteY3" fmla="*/ 5880100 h 6135502"/>
              <a:gd name="connsiteX4" fmla="*/ 0 w 6085854"/>
              <a:gd name="connsiteY4" fmla="*/ 0 h 6135502"/>
              <a:gd name="connsiteX0" fmla="*/ 0 w 6113652"/>
              <a:gd name="connsiteY0" fmla="*/ 0 h 6259192"/>
              <a:gd name="connsiteX1" fmla="*/ 5880100 w 6113652"/>
              <a:gd name="connsiteY1" fmla="*/ 0 h 6259192"/>
              <a:gd name="connsiteX2" fmla="*/ 4318000 w 6113652"/>
              <a:gd name="connsiteY2" fmla="*/ 4038600 h 6259192"/>
              <a:gd name="connsiteX3" fmla="*/ 0 w 6113652"/>
              <a:gd name="connsiteY3" fmla="*/ 5880100 h 6259192"/>
              <a:gd name="connsiteX4" fmla="*/ 0 w 6113652"/>
              <a:gd name="connsiteY4" fmla="*/ 0 h 6259192"/>
              <a:gd name="connsiteX0" fmla="*/ 0 w 6124861"/>
              <a:gd name="connsiteY0" fmla="*/ 0 h 6340446"/>
              <a:gd name="connsiteX1" fmla="*/ 5880100 w 6124861"/>
              <a:gd name="connsiteY1" fmla="*/ 0 h 6340446"/>
              <a:gd name="connsiteX2" fmla="*/ 4318000 w 6124861"/>
              <a:gd name="connsiteY2" fmla="*/ 4038600 h 6340446"/>
              <a:gd name="connsiteX3" fmla="*/ 0 w 6124861"/>
              <a:gd name="connsiteY3" fmla="*/ 5880100 h 6340446"/>
              <a:gd name="connsiteX4" fmla="*/ 0 w 6124861"/>
              <a:gd name="connsiteY4" fmla="*/ 0 h 634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4861" h="6340446">
                <a:moveTo>
                  <a:pt x="0" y="0"/>
                </a:moveTo>
                <a:lnTo>
                  <a:pt x="5880100" y="0"/>
                </a:lnTo>
                <a:cubicBezTo>
                  <a:pt x="6860117" y="980017"/>
                  <a:pt x="4599517" y="1788583"/>
                  <a:pt x="4318000" y="4038600"/>
                </a:cubicBezTo>
                <a:cubicBezTo>
                  <a:pt x="4036483" y="6288617"/>
                  <a:pt x="980017" y="6860117"/>
                  <a:pt x="0" y="58801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52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3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Important </a:t>
            </a:r>
            <a:r>
              <a:rPr lang="en-US" dirty="0" smtClean="0">
                <a:solidFill>
                  <a:schemeClr val="bg1"/>
                </a:solidFill>
              </a:rPr>
              <a:t>Points 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48">
            <a:extLst>
              <a:ext uri="{FF2B5EF4-FFF2-40B4-BE49-F238E27FC236}">
                <a16:creationId xmlns="" xmlns:a16="http://schemas.microsoft.com/office/drawing/2014/main" id="{088A9550-F038-4522-B957-33963EABE961}"/>
              </a:ext>
            </a:extLst>
          </p:cNvPr>
          <p:cNvSpPr txBox="1"/>
          <p:nvPr/>
        </p:nvSpPr>
        <p:spPr>
          <a:xfrm>
            <a:off x="1014671" y="1505864"/>
            <a:ext cx="8537292" cy="480131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has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builtin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string class named "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2. String literals can be enclosed by either double or single quotes, although single quotes are more commonly used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3. A double quoted string literal can contain single quotes without any fuss (e.g. "I didn't do it") and likewise single quoted string can contain double quotes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4. A string literal can span multiple lines, but there must be a backslash \ at the end of each line to escape the newline. String literals inside triple quotes, """ or ''', can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span multiple lines of text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5. Python strings are "immutable" which means they cannot be changed after they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are created</a:t>
            </a:r>
          </a:p>
        </p:txBody>
      </p:sp>
    </p:spTree>
    <p:extLst>
      <p:ext uri="{BB962C8B-B14F-4D97-AF65-F5344CB8AC3E}">
        <p14:creationId xmlns:p14="http://schemas.microsoft.com/office/powerpoint/2010/main" val="193586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F3526FF6-93C0-4668-ABD6-DCA4644EF04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"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="" xmlns:a16="http://schemas.microsoft.com/office/drawing/2014/main" id="{C19A566D-18C1-4C6E-9C31-C3ACFBB7A3B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B62A1B46-EE91-4D85-9559-A03F2937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</p:spPr>
        <p:txBody>
          <a:bodyPr/>
          <a:lstStyle/>
          <a:p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 :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94E6301-EB23-4685-88EB-C44A54F0F7DD}"/>
              </a:ext>
            </a:extLst>
          </p:cNvPr>
          <p:cNvSpPr/>
          <p:nvPr/>
        </p:nvSpPr>
        <p:spPr>
          <a:xfrm>
            <a:off x="6223000" y="191839"/>
            <a:ext cx="4590128" cy="5207491"/>
          </a:xfrm>
          <a:prstGeom prst="roundRect">
            <a:avLst>
              <a:gd name="adj" fmla="val 676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extBox 48">
            <a:extLst>
              <a:ext uri="{FF2B5EF4-FFF2-40B4-BE49-F238E27FC236}">
                <a16:creationId xmlns="" xmlns:a16="http://schemas.microsoft.com/office/drawing/2014/main" id="{088A9550-F038-4522-B957-33963EABE961}"/>
              </a:ext>
            </a:extLst>
          </p:cNvPr>
          <p:cNvSpPr txBox="1"/>
          <p:nvPr/>
        </p:nvSpPr>
        <p:spPr>
          <a:xfrm>
            <a:off x="609600" y="1140738"/>
            <a:ext cx="4693857" cy="369331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Consolas" panose="020B0609020204030204" pitchFamily="49" charset="0"/>
                <a:cs typeface="Arial" panose="020B0604020202020204" pitchFamily="34" charset="0"/>
              </a:rPr>
              <a:t>Web development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Consolas" panose="020B0609020204030204" pitchFamily="49" charset="0"/>
                <a:cs typeface="Arial" panose="020B0604020202020204" pitchFamily="34" charset="0"/>
              </a:rPr>
              <a:t>Software development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Consolas" panose="020B0609020204030204" pitchFamily="49" charset="0"/>
                <a:cs typeface="Arial" panose="020B0604020202020204" pitchFamily="34" charset="0"/>
              </a:rPr>
              <a:t>Mathematics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Consolas" panose="020B0609020204030204" pitchFamily="49" charset="0"/>
                <a:cs typeface="Arial" panose="020B0604020202020204" pitchFamily="34" charset="0"/>
              </a:rPr>
              <a:t>System scripting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Consolas" panose="020B0609020204030204" pitchFamily="49" charset="0"/>
                <a:cs typeface="Arial" panose="020B0604020202020204" pitchFamily="34" charset="0"/>
              </a:rPr>
              <a:t>Computations and Analysis</a:t>
            </a:r>
          </a:p>
        </p:txBody>
      </p:sp>
      <p:sp>
        <p:nvSpPr>
          <p:cNvPr id="82" name="Rectangle 34">
            <a:extLst>
              <a:ext uri="{FF2B5EF4-FFF2-40B4-BE49-F238E27FC236}">
                <a16:creationId xmlns="" xmlns:a16="http://schemas.microsoft.com/office/drawing/2014/main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25F1B77B-10A7-4E8F-9055-169B8B309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42" y="-581994"/>
            <a:ext cx="5570958" cy="709031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 flipV="1">
            <a:off x="1386059" y="1463039"/>
            <a:ext cx="1427479" cy="20335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614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String capitalize()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2900"/>
            <a:ext cx="10447208" cy="277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5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String count()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033587"/>
            <a:ext cx="88773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2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String </a:t>
            </a:r>
            <a:r>
              <a:rPr lang="en-US" dirty="0" err="1">
                <a:solidFill>
                  <a:schemeClr val="bg1"/>
                </a:solidFill>
              </a:rPr>
              <a:t>endswith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04" y="1942806"/>
            <a:ext cx="9051993" cy="383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0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String </a:t>
            </a:r>
            <a:r>
              <a:rPr lang="en-US" dirty="0" err="1">
                <a:solidFill>
                  <a:schemeClr val="bg1"/>
                </a:solidFill>
              </a:rPr>
              <a:t>startswith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87" y="1961589"/>
            <a:ext cx="9614144" cy="35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2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String index()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12" y="1966252"/>
            <a:ext cx="9528941" cy="377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2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String find(): Returns the index of 0th index of the </a:t>
            </a:r>
            <a:r>
              <a:rPr lang="en-US" dirty="0" err="1">
                <a:solidFill>
                  <a:schemeClr val="bg1"/>
                </a:solidFill>
              </a:rPr>
              <a:t>searhing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string within main string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66" y="2083143"/>
            <a:ext cx="9693417" cy="294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1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Comparison between index() and find()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89538" y="2462544"/>
            <a:ext cx="80232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+mj-lt"/>
              </a:rPr>
              <a:t>The </a:t>
            </a:r>
            <a:r>
              <a:rPr lang="en-US" sz="2400" b="1" dirty="0">
                <a:solidFill>
                  <a:srgbClr val="222222"/>
                </a:solidFill>
                <a:latin typeface="+mj-lt"/>
              </a:rPr>
              <a:t>index</a:t>
            </a:r>
            <a:r>
              <a:rPr lang="en-US" sz="2400" dirty="0">
                <a:solidFill>
                  <a:srgbClr val="222222"/>
                </a:solidFill>
                <a:latin typeface="+mj-lt"/>
              </a:rPr>
              <a:t>() method is similar to </a:t>
            </a:r>
            <a:r>
              <a:rPr lang="en-US" sz="2400" b="1" dirty="0">
                <a:solidFill>
                  <a:srgbClr val="222222"/>
                </a:solidFill>
                <a:latin typeface="+mj-lt"/>
              </a:rPr>
              <a:t>find</a:t>
            </a:r>
            <a:r>
              <a:rPr lang="en-US" sz="2400" dirty="0">
                <a:solidFill>
                  <a:srgbClr val="222222"/>
                </a:solidFill>
                <a:latin typeface="+mj-lt"/>
              </a:rPr>
              <a:t>() method for strings. The only </a:t>
            </a:r>
            <a:r>
              <a:rPr lang="en-US" sz="2400" b="1" dirty="0">
                <a:solidFill>
                  <a:srgbClr val="222222"/>
                </a:solidFill>
                <a:latin typeface="+mj-lt"/>
              </a:rPr>
              <a:t>difference</a:t>
            </a:r>
            <a:r>
              <a:rPr lang="en-US" sz="2400" dirty="0">
                <a:solidFill>
                  <a:srgbClr val="222222"/>
                </a:solidFill>
                <a:latin typeface="+mj-lt"/>
              </a:rPr>
              <a:t> is that </a:t>
            </a:r>
            <a:r>
              <a:rPr lang="en-US" sz="2400" b="1" dirty="0">
                <a:solidFill>
                  <a:srgbClr val="222222"/>
                </a:solidFill>
                <a:latin typeface="+mj-lt"/>
              </a:rPr>
              <a:t>find</a:t>
            </a:r>
            <a:r>
              <a:rPr lang="en-US" sz="2400" dirty="0">
                <a:solidFill>
                  <a:srgbClr val="222222"/>
                </a:solidFill>
                <a:latin typeface="+mj-lt"/>
              </a:rPr>
              <a:t>() method returns -1 if the substring is not found, whereas </a:t>
            </a:r>
            <a:r>
              <a:rPr lang="en-US" sz="2400" b="1" dirty="0">
                <a:solidFill>
                  <a:srgbClr val="222222"/>
                </a:solidFill>
                <a:latin typeface="+mj-lt"/>
              </a:rPr>
              <a:t>index</a:t>
            </a:r>
            <a:r>
              <a:rPr lang="en-US" sz="2400" dirty="0">
                <a:solidFill>
                  <a:srgbClr val="222222"/>
                </a:solidFill>
                <a:latin typeface="+mj-lt"/>
              </a:rPr>
              <a:t>() throws an exception.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525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String </a:t>
            </a:r>
            <a:r>
              <a:rPr lang="en-US" dirty="0" err="1">
                <a:solidFill>
                  <a:schemeClr val="bg1"/>
                </a:solidFill>
              </a:rPr>
              <a:t>islower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60" y="2065386"/>
            <a:ext cx="9236407" cy="357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6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String </a:t>
            </a:r>
            <a:r>
              <a:rPr lang="en-US" dirty="0" err="1">
                <a:solidFill>
                  <a:schemeClr val="bg1"/>
                </a:solidFill>
              </a:rPr>
              <a:t>isupper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" y="1737757"/>
            <a:ext cx="10149334" cy="391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2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String lower()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33" y="2002223"/>
            <a:ext cx="11426883" cy="3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6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F3526FF6-93C0-4668-ABD6-DCA4644EF04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3"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="" xmlns:a16="http://schemas.microsoft.com/office/drawing/2014/main" id="{C19A566D-18C1-4C6E-9C31-C3ACFBB7A3B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B62A1B46-EE91-4D85-9559-A03F2937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</p:spPr>
        <p:txBody>
          <a:bodyPr>
            <a:normAutofit/>
          </a:bodyPr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Why Python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94E6301-EB23-4685-88EB-C44A54F0F7DD}"/>
              </a:ext>
            </a:extLst>
          </p:cNvPr>
          <p:cNvSpPr/>
          <p:nvPr/>
        </p:nvSpPr>
        <p:spPr>
          <a:xfrm>
            <a:off x="6223000" y="191839"/>
            <a:ext cx="4590128" cy="5207491"/>
          </a:xfrm>
          <a:prstGeom prst="roundRect">
            <a:avLst>
              <a:gd name="adj" fmla="val 676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extBox 48">
            <a:extLst>
              <a:ext uri="{FF2B5EF4-FFF2-40B4-BE49-F238E27FC236}">
                <a16:creationId xmlns="" xmlns:a16="http://schemas.microsoft.com/office/drawing/2014/main" id="{088A9550-F038-4522-B957-33963EABE961}"/>
              </a:ext>
            </a:extLst>
          </p:cNvPr>
          <p:cNvSpPr txBox="1"/>
          <p:nvPr/>
        </p:nvSpPr>
        <p:spPr>
          <a:xfrm>
            <a:off x="398042" y="1022653"/>
            <a:ext cx="5613400" cy="541686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It is Dynamically typed means no need to declare the variable types</a:t>
            </a:r>
            <a:r>
              <a:rPr lang="en-US" sz="1600" dirty="0" smtClean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Python works on different platforms (Windows, Mac, Linux, Raspberry Pi, </a:t>
            </a:r>
            <a:r>
              <a:rPr lang="en-US" sz="1600" dirty="0" err="1">
                <a:latin typeface="Consolas" panose="020B0609020204030204" pitchFamily="49" charset="0"/>
              </a:rPr>
              <a:t>etc</a:t>
            </a:r>
            <a:r>
              <a:rPr lang="en-US" sz="1600" dirty="0" smtClean="0">
                <a:latin typeface="Consolas" panose="020B0609020204030204" pitchFamily="49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Python has a simple syntax similar to the English language</a:t>
            </a:r>
            <a:r>
              <a:rPr lang="en-US" sz="1600" dirty="0" smtClean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Python has syntax that allows developers to write programs </a:t>
            </a:r>
            <a:r>
              <a:rPr lang="en-US" sz="1600" dirty="0" smtClean="0">
                <a:latin typeface="Consolas" panose="020B0609020204030204" pitchFamily="49" charset="0"/>
              </a:rPr>
              <a:t>with fewer </a:t>
            </a:r>
            <a:r>
              <a:rPr lang="en-US" sz="1600" dirty="0">
                <a:latin typeface="Consolas" panose="020B0609020204030204" pitchFamily="49" charset="0"/>
              </a:rPr>
              <a:t>lines than some other programming languages</a:t>
            </a:r>
            <a:r>
              <a:rPr lang="en-US" sz="1600" dirty="0" smtClean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Python runs on an interpreter system, meaning that code can be executed as soon as it is written. This means that prototyping can be very quick</a:t>
            </a:r>
            <a:r>
              <a:rPr lang="en-US" sz="1600" dirty="0" smtClean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Python can be treated in a procedural way, an object‐orientated way or a functional way.</a:t>
            </a:r>
            <a:endParaRPr lang="en-US" sz="1600" dirty="0"/>
          </a:p>
        </p:txBody>
      </p:sp>
      <p:sp>
        <p:nvSpPr>
          <p:cNvPr id="82" name="Rectangle 34">
            <a:extLst>
              <a:ext uri="{FF2B5EF4-FFF2-40B4-BE49-F238E27FC236}">
                <a16:creationId xmlns="" xmlns:a16="http://schemas.microsoft.com/office/drawing/2014/main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25F1B77B-10A7-4E8F-9055-169B8B309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42" y="-581994"/>
            <a:ext cx="5570958" cy="709031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 flipV="1">
            <a:off x="1386059" y="1237952"/>
            <a:ext cx="1427479" cy="20335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624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String upper()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19386"/>
            <a:ext cx="10121794" cy="26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String </a:t>
            </a:r>
            <a:r>
              <a:rPr lang="en-US" dirty="0" err="1">
                <a:solidFill>
                  <a:schemeClr val="bg1"/>
                </a:solidFill>
              </a:rPr>
              <a:t>swapcase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64" y="2687509"/>
            <a:ext cx="10722471" cy="173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1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String stripping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610845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62" y="1985444"/>
            <a:ext cx="9045137" cy="37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0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String replace()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610845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267122"/>
            <a:ext cx="9999788" cy="268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6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String Split: Return a list by </a:t>
            </a:r>
            <a:r>
              <a:rPr lang="en-US" dirty="0" err="1">
                <a:solidFill>
                  <a:schemeClr val="bg1"/>
                </a:solidFill>
              </a:rPr>
              <a:t>spliting</a:t>
            </a:r>
            <a:r>
              <a:rPr lang="en-US" dirty="0">
                <a:solidFill>
                  <a:schemeClr val="bg1"/>
                </a:solidFill>
              </a:rPr>
              <a:t> the string at Whitespace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610845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9" y="2018200"/>
            <a:ext cx="9457344" cy="360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5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String Slicing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610845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1" y="2151760"/>
            <a:ext cx="10533559" cy="29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610845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54966" y="2179683"/>
            <a:ext cx="71932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Print your First name &amp; Last Name using User Input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Take any name </a:t>
            </a:r>
            <a:r>
              <a:rPr lang="en-US" sz="2000" dirty="0" err="1">
                <a:latin typeface="+mj-lt"/>
                <a:cs typeface="Arial" panose="020B0604020202020204" pitchFamily="34" charset="0"/>
              </a:rPr>
              <a:t>fror</a:t>
            </a:r>
            <a:r>
              <a:rPr lang="en-US" sz="2000" dirty="0">
                <a:latin typeface="+mj-lt"/>
                <a:cs typeface="Arial" panose="020B0604020202020204" pitchFamily="34" charset="0"/>
              </a:rPr>
              <a:t> user and search for the following: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      a) Starting character of the Name and print it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      b) Replace all the vowels of the Name with 'x'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      c) Count length of the Name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145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FB00E9B-2118-4795-858B-C26AD2C4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7C7A0B5-BFB5-4409-BD0B-0255B9069DDE}"/>
              </a:ext>
            </a:extLst>
          </p:cNvPr>
          <p:cNvSpPr txBox="1"/>
          <p:nvPr/>
        </p:nvSpPr>
        <p:spPr>
          <a:xfrm>
            <a:off x="5845517" y="3584090"/>
            <a:ext cx="522575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sz="5400" b="1" dirty="0" smtClean="0">
                <a:solidFill>
                  <a:srgbClr val="252830"/>
                </a:solidFill>
                <a:latin typeface="Open Sans"/>
              </a:rPr>
              <a:t>LIST :</a:t>
            </a:r>
            <a:endParaRPr lang="en-US" sz="5400" b="1" dirty="0">
              <a:solidFill>
                <a:srgbClr val="252830"/>
              </a:solidFill>
              <a:latin typeface="Open San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>
            <a:off x="5845517" y="3312175"/>
            <a:ext cx="83150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894" y="-720493"/>
            <a:ext cx="5570958" cy="7090310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B210F6F7-62F4-4E9E-9E2E-B49C62584D97}"/>
              </a:ext>
            </a:extLst>
          </p:cNvPr>
          <p:cNvSpPr/>
          <p:nvPr/>
        </p:nvSpPr>
        <p:spPr>
          <a:xfrm>
            <a:off x="0" y="0"/>
            <a:ext cx="6124861" cy="6340446"/>
          </a:xfrm>
          <a:custGeom>
            <a:avLst/>
            <a:gdLst>
              <a:gd name="connsiteX0" fmla="*/ 0 w 5880100"/>
              <a:gd name="connsiteY0" fmla="*/ 0 h 5880100"/>
              <a:gd name="connsiteX1" fmla="*/ 5880100 w 5880100"/>
              <a:gd name="connsiteY1" fmla="*/ 0 h 5880100"/>
              <a:gd name="connsiteX2" fmla="*/ 5880100 w 5880100"/>
              <a:gd name="connsiteY2" fmla="*/ 5880100 h 5880100"/>
              <a:gd name="connsiteX3" fmla="*/ 0 w 5880100"/>
              <a:gd name="connsiteY3" fmla="*/ 5880100 h 5880100"/>
              <a:gd name="connsiteX4" fmla="*/ 0 w 5880100"/>
              <a:gd name="connsiteY4" fmla="*/ 0 h 5880100"/>
              <a:gd name="connsiteX0" fmla="*/ 0 w 6615112"/>
              <a:gd name="connsiteY0" fmla="*/ 0 h 6615112"/>
              <a:gd name="connsiteX1" fmla="*/ 5880100 w 6615112"/>
              <a:gd name="connsiteY1" fmla="*/ 0 h 6615112"/>
              <a:gd name="connsiteX2" fmla="*/ 5880100 w 6615112"/>
              <a:gd name="connsiteY2" fmla="*/ 5880100 h 6615112"/>
              <a:gd name="connsiteX3" fmla="*/ 0 w 6615112"/>
              <a:gd name="connsiteY3" fmla="*/ 5880100 h 6615112"/>
              <a:gd name="connsiteX4" fmla="*/ 0 w 6615112"/>
              <a:gd name="connsiteY4" fmla="*/ 0 h 6615112"/>
              <a:gd name="connsiteX0" fmla="*/ 0 w 6145189"/>
              <a:gd name="connsiteY0" fmla="*/ 0 h 6082525"/>
              <a:gd name="connsiteX1" fmla="*/ 5880100 w 6145189"/>
              <a:gd name="connsiteY1" fmla="*/ 0 h 6082525"/>
              <a:gd name="connsiteX2" fmla="*/ 3898900 w 6145189"/>
              <a:gd name="connsiteY2" fmla="*/ 3035300 h 6082525"/>
              <a:gd name="connsiteX3" fmla="*/ 0 w 6145189"/>
              <a:gd name="connsiteY3" fmla="*/ 5880100 h 6082525"/>
              <a:gd name="connsiteX4" fmla="*/ 0 w 6145189"/>
              <a:gd name="connsiteY4" fmla="*/ 0 h 6082525"/>
              <a:gd name="connsiteX0" fmla="*/ 0 w 6085854"/>
              <a:gd name="connsiteY0" fmla="*/ 0 h 6135502"/>
              <a:gd name="connsiteX1" fmla="*/ 5880100 w 6085854"/>
              <a:gd name="connsiteY1" fmla="*/ 0 h 6135502"/>
              <a:gd name="connsiteX2" fmla="*/ 3898900 w 6085854"/>
              <a:gd name="connsiteY2" fmla="*/ 3035300 h 6135502"/>
              <a:gd name="connsiteX3" fmla="*/ 0 w 6085854"/>
              <a:gd name="connsiteY3" fmla="*/ 5880100 h 6135502"/>
              <a:gd name="connsiteX4" fmla="*/ 0 w 6085854"/>
              <a:gd name="connsiteY4" fmla="*/ 0 h 6135502"/>
              <a:gd name="connsiteX0" fmla="*/ 0 w 6113652"/>
              <a:gd name="connsiteY0" fmla="*/ 0 h 6259192"/>
              <a:gd name="connsiteX1" fmla="*/ 5880100 w 6113652"/>
              <a:gd name="connsiteY1" fmla="*/ 0 h 6259192"/>
              <a:gd name="connsiteX2" fmla="*/ 4318000 w 6113652"/>
              <a:gd name="connsiteY2" fmla="*/ 4038600 h 6259192"/>
              <a:gd name="connsiteX3" fmla="*/ 0 w 6113652"/>
              <a:gd name="connsiteY3" fmla="*/ 5880100 h 6259192"/>
              <a:gd name="connsiteX4" fmla="*/ 0 w 6113652"/>
              <a:gd name="connsiteY4" fmla="*/ 0 h 6259192"/>
              <a:gd name="connsiteX0" fmla="*/ 0 w 6124861"/>
              <a:gd name="connsiteY0" fmla="*/ 0 h 6340446"/>
              <a:gd name="connsiteX1" fmla="*/ 5880100 w 6124861"/>
              <a:gd name="connsiteY1" fmla="*/ 0 h 6340446"/>
              <a:gd name="connsiteX2" fmla="*/ 4318000 w 6124861"/>
              <a:gd name="connsiteY2" fmla="*/ 4038600 h 6340446"/>
              <a:gd name="connsiteX3" fmla="*/ 0 w 6124861"/>
              <a:gd name="connsiteY3" fmla="*/ 5880100 h 6340446"/>
              <a:gd name="connsiteX4" fmla="*/ 0 w 6124861"/>
              <a:gd name="connsiteY4" fmla="*/ 0 h 634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4861" h="6340446">
                <a:moveTo>
                  <a:pt x="0" y="0"/>
                </a:moveTo>
                <a:lnTo>
                  <a:pt x="5880100" y="0"/>
                </a:lnTo>
                <a:cubicBezTo>
                  <a:pt x="6860117" y="980017"/>
                  <a:pt x="4599517" y="1788583"/>
                  <a:pt x="4318000" y="4038600"/>
                </a:cubicBezTo>
                <a:cubicBezTo>
                  <a:pt x="4036483" y="6288617"/>
                  <a:pt x="980017" y="6860117"/>
                  <a:pt x="0" y="58801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52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30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610845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54966" y="2179683"/>
            <a:ext cx="7193280" cy="18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The list type is a container that holds a number of other objects,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in a given order. The list type implements the sequence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protocol, and also allows you to add and remove objects from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the sequence.</a:t>
            </a:r>
          </a:p>
        </p:txBody>
      </p:sp>
    </p:spTree>
    <p:extLst>
      <p:ext uri="{BB962C8B-B14F-4D97-AF65-F5344CB8AC3E}">
        <p14:creationId xmlns:p14="http://schemas.microsoft.com/office/powerpoint/2010/main" val="403552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a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610845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32" y="1946250"/>
            <a:ext cx="86582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8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F3526FF6-93C0-4668-ABD6-DCA4644EF04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6"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="" xmlns:a16="http://schemas.microsoft.com/office/drawing/2014/main" id="{C19A566D-18C1-4C6E-9C31-C3ACFBB7A3B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B62A1B46-EE91-4D85-9559-A03F2937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</p:spPr>
        <p:txBody>
          <a:bodyPr>
            <a:normAutofit/>
          </a:bodyPr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Why Python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94E6301-EB23-4685-88EB-C44A54F0F7DD}"/>
              </a:ext>
            </a:extLst>
          </p:cNvPr>
          <p:cNvSpPr/>
          <p:nvPr/>
        </p:nvSpPr>
        <p:spPr>
          <a:xfrm>
            <a:off x="6223000" y="191839"/>
            <a:ext cx="4590128" cy="5207491"/>
          </a:xfrm>
          <a:prstGeom prst="roundRect">
            <a:avLst>
              <a:gd name="adj" fmla="val 676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extBox 48">
            <a:extLst>
              <a:ext uri="{FF2B5EF4-FFF2-40B4-BE49-F238E27FC236}">
                <a16:creationId xmlns="" xmlns:a16="http://schemas.microsoft.com/office/drawing/2014/main" id="{088A9550-F038-4522-B957-33963EABE961}"/>
              </a:ext>
            </a:extLst>
          </p:cNvPr>
          <p:cNvSpPr txBox="1"/>
          <p:nvPr/>
        </p:nvSpPr>
        <p:spPr>
          <a:xfrm>
            <a:off x="398042" y="1022653"/>
            <a:ext cx="5613400" cy="541686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It is Dynamically typed means no need to declare the variable types</a:t>
            </a:r>
            <a:r>
              <a:rPr lang="en-US" sz="1600" dirty="0" smtClean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Python works on different platforms (Windows, Mac, Linux, Raspberry Pi, </a:t>
            </a:r>
            <a:r>
              <a:rPr lang="en-US" sz="1600" dirty="0" err="1">
                <a:latin typeface="Consolas" panose="020B0609020204030204" pitchFamily="49" charset="0"/>
              </a:rPr>
              <a:t>etc</a:t>
            </a:r>
            <a:r>
              <a:rPr lang="en-US" sz="1600" dirty="0" smtClean="0">
                <a:latin typeface="Consolas" panose="020B0609020204030204" pitchFamily="49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Python has a simple syntax similar to the English language</a:t>
            </a:r>
            <a:r>
              <a:rPr lang="en-US" sz="1600" dirty="0" smtClean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Python has syntax that allows developers to write programs </a:t>
            </a:r>
            <a:r>
              <a:rPr lang="en-US" sz="1600" dirty="0" smtClean="0">
                <a:latin typeface="Consolas" panose="020B0609020204030204" pitchFamily="49" charset="0"/>
              </a:rPr>
              <a:t>with fewer </a:t>
            </a:r>
            <a:r>
              <a:rPr lang="en-US" sz="1600" dirty="0">
                <a:latin typeface="Consolas" panose="020B0609020204030204" pitchFamily="49" charset="0"/>
              </a:rPr>
              <a:t>lines than some other programming languages</a:t>
            </a:r>
            <a:r>
              <a:rPr lang="en-US" sz="1600" dirty="0" smtClean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Python runs on an interpreter system, meaning that code can be executed as soon as it is written. This means that prototyping can be very quick</a:t>
            </a:r>
            <a:r>
              <a:rPr lang="en-US" sz="1600" dirty="0" smtClean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Python can be treated in a procedural way, an object‐orientated way or a functional way.</a:t>
            </a:r>
            <a:endParaRPr lang="en-US" sz="1600" dirty="0"/>
          </a:p>
        </p:txBody>
      </p:sp>
      <p:sp>
        <p:nvSpPr>
          <p:cNvPr id="82" name="Rectangle 34">
            <a:extLst>
              <a:ext uri="{FF2B5EF4-FFF2-40B4-BE49-F238E27FC236}">
                <a16:creationId xmlns="" xmlns:a16="http://schemas.microsoft.com/office/drawing/2014/main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25F1B77B-10A7-4E8F-9055-169B8B309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42" y="-581994"/>
            <a:ext cx="5570958" cy="709031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 flipV="1">
            <a:off x="1386059" y="1252023"/>
            <a:ext cx="1427479" cy="20335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110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Printing List content/Elements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610845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8" t="708" r="508" b="56180"/>
          <a:stretch/>
        </p:blipFill>
        <p:spPr>
          <a:xfrm>
            <a:off x="140756" y="1863282"/>
            <a:ext cx="7990450" cy="3708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96"/>
          <a:stretch/>
        </p:blipFill>
        <p:spPr>
          <a:xfrm>
            <a:off x="5286864" y="1720730"/>
            <a:ext cx="6739156" cy="41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4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APPEND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610845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94" y="1720730"/>
            <a:ext cx="8311579" cy="42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2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Appending a List to another List using extend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610845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81" y="2319653"/>
            <a:ext cx="9248765" cy="183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Checking Index of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610845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720730"/>
            <a:ext cx="7662203" cy="42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0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List Slicing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610845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09" y="1570189"/>
            <a:ext cx="6791576" cy="42043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85" y="1450148"/>
            <a:ext cx="46577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Length of a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610845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70" y="1821236"/>
            <a:ext cx="11183358" cy="266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6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Inserting an element into particular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610845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3" y="2273781"/>
            <a:ext cx="11010954" cy="224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8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List count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610845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83" y="2198076"/>
            <a:ext cx="10209798" cy="17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9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Remove an element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610845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1720730"/>
            <a:ext cx="8692873" cy="380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8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List pop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610845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5" y="2214878"/>
            <a:ext cx="9592057" cy="207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7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F3526FF6-93C0-4668-ABD6-DCA4644EF04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0"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="" xmlns:a16="http://schemas.microsoft.com/office/drawing/2014/main" id="{C19A566D-18C1-4C6E-9C31-C3ACFBB7A3B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B62A1B46-EE91-4D85-9559-A03F2937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</p:spPr>
        <p:txBody>
          <a:bodyPr>
            <a:normAutofit/>
          </a:bodyPr>
          <a:lstStyle/>
          <a:p>
            <a:r>
              <a:rPr lang="en-US" dirty="0"/>
              <a:t>Writing style of python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94E6301-EB23-4685-88EB-C44A54F0F7DD}"/>
              </a:ext>
            </a:extLst>
          </p:cNvPr>
          <p:cNvSpPr/>
          <p:nvPr/>
        </p:nvSpPr>
        <p:spPr>
          <a:xfrm>
            <a:off x="6223000" y="191839"/>
            <a:ext cx="4590128" cy="5207491"/>
          </a:xfrm>
          <a:prstGeom prst="roundRect">
            <a:avLst>
              <a:gd name="adj" fmla="val 676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extBox 48">
            <a:extLst>
              <a:ext uri="{FF2B5EF4-FFF2-40B4-BE49-F238E27FC236}">
                <a16:creationId xmlns="" xmlns:a16="http://schemas.microsoft.com/office/drawing/2014/main" id="{088A9550-F038-4522-B957-33963EABE961}"/>
              </a:ext>
            </a:extLst>
          </p:cNvPr>
          <p:cNvSpPr txBox="1"/>
          <p:nvPr/>
        </p:nvSpPr>
        <p:spPr>
          <a:xfrm>
            <a:off x="410579" y="1894850"/>
            <a:ext cx="5613400" cy="31835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</a:rPr>
              <a:t>Python relies on indentation, using whitespace, to define </a:t>
            </a:r>
            <a:r>
              <a:rPr lang="en-US" sz="2000" dirty="0" smtClean="0">
                <a:latin typeface="Consolas" panose="020B0609020204030204" pitchFamily="49" charset="0"/>
              </a:rPr>
              <a:t>scope</a:t>
            </a:r>
            <a:r>
              <a:rPr lang="en-US" sz="2000" dirty="0">
                <a:latin typeface="Consolas" panose="020B0609020204030204" pitchFamily="49" charset="0"/>
              </a:rPr>
              <a:t>; such as the scope of loops, functions and classes</a:t>
            </a:r>
            <a:r>
              <a:rPr lang="en-US" sz="2000" dirty="0" smtClean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onsolas" panose="020B0609020204030204" pitchFamily="49" charset="0"/>
              </a:rPr>
              <a:t>Other programming </a:t>
            </a:r>
            <a:r>
              <a:rPr lang="en-US" sz="2000" dirty="0">
                <a:latin typeface="Consolas" panose="020B0609020204030204" pitchFamily="49" charset="0"/>
              </a:rPr>
              <a:t>languages often </a:t>
            </a:r>
            <a:r>
              <a:rPr lang="en-US" sz="2000" dirty="0" smtClean="0">
                <a:latin typeface="Consolas" panose="020B0609020204030204" pitchFamily="49" charset="0"/>
              </a:rPr>
              <a:t>use curly‐brackets </a:t>
            </a:r>
            <a:r>
              <a:rPr lang="en-US" sz="2000" dirty="0">
                <a:latin typeface="Consolas" panose="020B0609020204030204" pitchFamily="49" charset="0"/>
              </a:rPr>
              <a:t>for this purpose.</a:t>
            </a:r>
            <a:endParaRPr lang="en-US" sz="2000" dirty="0"/>
          </a:p>
        </p:txBody>
      </p:sp>
      <p:sp>
        <p:nvSpPr>
          <p:cNvPr id="82" name="Rectangle 34">
            <a:extLst>
              <a:ext uri="{FF2B5EF4-FFF2-40B4-BE49-F238E27FC236}">
                <a16:creationId xmlns="" xmlns:a16="http://schemas.microsoft.com/office/drawing/2014/main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25F1B77B-10A7-4E8F-9055-169B8B309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42" y="-581994"/>
            <a:ext cx="5570958" cy="709031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 flipV="1">
            <a:off x="1386059" y="1561514"/>
            <a:ext cx="1427479" cy="20335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1564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List reverse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610845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2" y="1768597"/>
            <a:ext cx="10425324" cy="220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6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Sorting a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2" y="3610845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96" y="1887911"/>
            <a:ext cx="9925567" cy="213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List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983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90074"/>
            <a:ext cx="10372342" cy="218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3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Clear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983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44307"/>
            <a:ext cx="11035436" cy="256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List Delete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83" y="2104365"/>
            <a:ext cx="11382566" cy="18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4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9370" y="2124237"/>
            <a:ext cx="672904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  <a:cs typeface="Arial" panose="020B0604020202020204" pitchFamily="34" charset="0"/>
              </a:rPr>
              <a:t>1. Create a four lists of Four student database where</a:t>
            </a:r>
          </a:p>
          <a:p>
            <a:r>
              <a:rPr lang="en-US" sz="2400" dirty="0">
                <a:latin typeface="+mj-lt"/>
                <a:cs typeface="Arial" panose="020B0604020202020204" pitchFamily="34" charset="0"/>
              </a:rPr>
              <a:t>each </a:t>
            </a:r>
            <a:r>
              <a:rPr lang="en-US" sz="2400" dirty="0" smtClean="0">
                <a:latin typeface="+mj-lt"/>
                <a:cs typeface="Arial" panose="020B0604020202020204" pitchFamily="34" charset="0"/>
              </a:rPr>
              <a:t>separate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list contains their Name, Roll, Stream,</a:t>
            </a:r>
          </a:p>
          <a:p>
            <a:r>
              <a:rPr lang="en-US" sz="2400" dirty="0">
                <a:latin typeface="+mj-lt"/>
                <a:cs typeface="Arial" panose="020B0604020202020204" pitchFamily="34" charset="0"/>
              </a:rPr>
              <a:t>Year</a:t>
            </a:r>
            <a:r>
              <a:rPr lang="en-US" sz="2400" dirty="0" smtClean="0">
                <a:latin typeface="+mj-lt"/>
                <a:cs typeface="Arial" panose="020B0604020202020204" pitchFamily="34" charset="0"/>
              </a:rPr>
              <a:t>. Input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should be taken from user</a:t>
            </a:r>
            <a:r>
              <a:rPr lang="en-US" sz="2400" dirty="0" smtClean="0">
                <a:latin typeface="+mj-lt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+mj-lt"/>
              <a:cs typeface="Arial" panose="020B0604020202020204" pitchFamily="34" charset="0"/>
            </a:endParaRPr>
          </a:p>
          <a:p>
            <a:r>
              <a:rPr lang="en-US" dirty="0" err="1">
                <a:latin typeface="+mj-lt"/>
                <a:cs typeface="Arial" panose="020B0604020202020204" pitchFamily="34" charset="0"/>
              </a:rPr>
              <a:t>eg</a:t>
            </a:r>
            <a:r>
              <a:rPr lang="en-US" dirty="0">
                <a:latin typeface="+mj-lt"/>
                <a:cs typeface="Arial" panose="020B0604020202020204" pitchFamily="34" charset="0"/>
              </a:rPr>
              <a:t>.‐ list1=["name‐1","name‐2","name‐3",name‐4"]</a:t>
            </a: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list2=["Roll‐1","Roll‐2","Roll‐3","Roll‐4"]</a:t>
            </a: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.........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691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FB00E9B-2118-4795-858B-C26AD2C4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7C7A0B5-BFB5-4409-BD0B-0255B9069DDE}"/>
              </a:ext>
            </a:extLst>
          </p:cNvPr>
          <p:cNvSpPr txBox="1"/>
          <p:nvPr/>
        </p:nvSpPr>
        <p:spPr>
          <a:xfrm>
            <a:off x="5845517" y="3584090"/>
            <a:ext cx="522575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sz="5400" b="1" dirty="0" smtClean="0">
                <a:solidFill>
                  <a:srgbClr val="252830"/>
                </a:solidFill>
                <a:latin typeface="Open Sans"/>
              </a:rPr>
              <a:t>TUPLE :</a:t>
            </a:r>
            <a:endParaRPr lang="en-US" sz="5400" b="1" dirty="0">
              <a:solidFill>
                <a:srgbClr val="252830"/>
              </a:solidFill>
              <a:latin typeface="Open San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>
            <a:off x="5845517" y="3312175"/>
            <a:ext cx="83150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894" y="-720493"/>
            <a:ext cx="5570958" cy="7090310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B210F6F7-62F4-4E9E-9E2E-B49C62584D97}"/>
              </a:ext>
            </a:extLst>
          </p:cNvPr>
          <p:cNvSpPr/>
          <p:nvPr/>
        </p:nvSpPr>
        <p:spPr>
          <a:xfrm>
            <a:off x="0" y="0"/>
            <a:ext cx="6124861" cy="6340446"/>
          </a:xfrm>
          <a:custGeom>
            <a:avLst/>
            <a:gdLst>
              <a:gd name="connsiteX0" fmla="*/ 0 w 5880100"/>
              <a:gd name="connsiteY0" fmla="*/ 0 h 5880100"/>
              <a:gd name="connsiteX1" fmla="*/ 5880100 w 5880100"/>
              <a:gd name="connsiteY1" fmla="*/ 0 h 5880100"/>
              <a:gd name="connsiteX2" fmla="*/ 5880100 w 5880100"/>
              <a:gd name="connsiteY2" fmla="*/ 5880100 h 5880100"/>
              <a:gd name="connsiteX3" fmla="*/ 0 w 5880100"/>
              <a:gd name="connsiteY3" fmla="*/ 5880100 h 5880100"/>
              <a:gd name="connsiteX4" fmla="*/ 0 w 5880100"/>
              <a:gd name="connsiteY4" fmla="*/ 0 h 5880100"/>
              <a:gd name="connsiteX0" fmla="*/ 0 w 6615112"/>
              <a:gd name="connsiteY0" fmla="*/ 0 h 6615112"/>
              <a:gd name="connsiteX1" fmla="*/ 5880100 w 6615112"/>
              <a:gd name="connsiteY1" fmla="*/ 0 h 6615112"/>
              <a:gd name="connsiteX2" fmla="*/ 5880100 w 6615112"/>
              <a:gd name="connsiteY2" fmla="*/ 5880100 h 6615112"/>
              <a:gd name="connsiteX3" fmla="*/ 0 w 6615112"/>
              <a:gd name="connsiteY3" fmla="*/ 5880100 h 6615112"/>
              <a:gd name="connsiteX4" fmla="*/ 0 w 6615112"/>
              <a:gd name="connsiteY4" fmla="*/ 0 h 6615112"/>
              <a:gd name="connsiteX0" fmla="*/ 0 w 6145189"/>
              <a:gd name="connsiteY0" fmla="*/ 0 h 6082525"/>
              <a:gd name="connsiteX1" fmla="*/ 5880100 w 6145189"/>
              <a:gd name="connsiteY1" fmla="*/ 0 h 6082525"/>
              <a:gd name="connsiteX2" fmla="*/ 3898900 w 6145189"/>
              <a:gd name="connsiteY2" fmla="*/ 3035300 h 6082525"/>
              <a:gd name="connsiteX3" fmla="*/ 0 w 6145189"/>
              <a:gd name="connsiteY3" fmla="*/ 5880100 h 6082525"/>
              <a:gd name="connsiteX4" fmla="*/ 0 w 6145189"/>
              <a:gd name="connsiteY4" fmla="*/ 0 h 6082525"/>
              <a:gd name="connsiteX0" fmla="*/ 0 w 6085854"/>
              <a:gd name="connsiteY0" fmla="*/ 0 h 6135502"/>
              <a:gd name="connsiteX1" fmla="*/ 5880100 w 6085854"/>
              <a:gd name="connsiteY1" fmla="*/ 0 h 6135502"/>
              <a:gd name="connsiteX2" fmla="*/ 3898900 w 6085854"/>
              <a:gd name="connsiteY2" fmla="*/ 3035300 h 6135502"/>
              <a:gd name="connsiteX3" fmla="*/ 0 w 6085854"/>
              <a:gd name="connsiteY3" fmla="*/ 5880100 h 6135502"/>
              <a:gd name="connsiteX4" fmla="*/ 0 w 6085854"/>
              <a:gd name="connsiteY4" fmla="*/ 0 h 6135502"/>
              <a:gd name="connsiteX0" fmla="*/ 0 w 6113652"/>
              <a:gd name="connsiteY0" fmla="*/ 0 h 6259192"/>
              <a:gd name="connsiteX1" fmla="*/ 5880100 w 6113652"/>
              <a:gd name="connsiteY1" fmla="*/ 0 h 6259192"/>
              <a:gd name="connsiteX2" fmla="*/ 4318000 w 6113652"/>
              <a:gd name="connsiteY2" fmla="*/ 4038600 h 6259192"/>
              <a:gd name="connsiteX3" fmla="*/ 0 w 6113652"/>
              <a:gd name="connsiteY3" fmla="*/ 5880100 h 6259192"/>
              <a:gd name="connsiteX4" fmla="*/ 0 w 6113652"/>
              <a:gd name="connsiteY4" fmla="*/ 0 h 6259192"/>
              <a:gd name="connsiteX0" fmla="*/ 0 w 6124861"/>
              <a:gd name="connsiteY0" fmla="*/ 0 h 6340446"/>
              <a:gd name="connsiteX1" fmla="*/ 5880100 w 6124861"/>
              <a:gd name="connsiteY1" fmla="*/ 0 h 6340446"/>
              <a:gd name="connsiteX2" fmla="*/ 4318000 w 6124861"/>
              <a:gd name="connsiteY2" fmla="*/ 4038600 h 6340446"/>
              <a:gd name="connsiteX3" fmla="*/ 0 w 6124861"/>
              <a:gd name="connsiteY3" fmla="*/ 5880100 h 6340446"/>
              <a:gd name="connsiteX4" fmla="*/ 0 w 6124861"/>
              <a:gd name="connsiteY4" fmla="*/ 0 h 634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4861" h="6340446">
                <a:moveTo>
                  <a:pt x="0" y="0"/>
                </a:moveTo>
                <a:lnTo>
                  <a:pt x="5880100" y="0"/>
                </a:lnTo>
                <a:cubicBezTo>
                  <a:pt x="6860117" y="980017"/>
                  <a:pt x="4599517" y="1788583"/>
                  <a:pt x="4318000" y="4038600"/>
                </a:cubicBezTo>
                <a:cubicBezTo>
                  <a:pt x="4036483" y="6288617"/>
                  <a:pt x="980017" y="6860117"/>
                  <a:pt x="0" y="58801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52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583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TUPLE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9600" y="1908546"/>
            <a:ext cx="84312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A tuple is a sequence of values much like a list. The values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stored in a tuple can be any type, and they are indexed by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integers. The important difference is that tuples are immutable.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Tuples are also comparable and </a:t>
            </a:r>
            <a:r>
              <a:rPr lang="en-US" sz="2400" dirty="0" err="1">
                <a:latin typeface="+mj-lt"/>
                <a:cs typeface="Arial" panose="020B0604020202020204" pitchFamily="34" charset="0"/>
              </a:rPr>
              <a:t>hashable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so we can sort lists of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them and use tuples as key values in Python dictionaries.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237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Tuple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75" y="2725898"/>
            <a:ext cx="5525063" cy="145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0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Tuple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348234"/>
            <a:ext cx="11841567" cy="206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8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F3526FF6-93C0-4668-ABD6-DCA4644EF04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8"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="" xmlns:a16="http://schemas.microsoft.com/office/drawing/2014/main" id="{C19A566D-18C1-4C6E-9C31-C3ACFBB7A3B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B62A1B46-EE91-4D85-9559-A03F2937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25" y="305059"/>
            <a:ext cx="10972800" cy="775612"/>
          </a:xfrm>
        </p:spPr>
        <p:txBody>
          <a:bodyPr>
            <a:normAutofit/>
          </a:bodyPr>
          <a:lstStyle/>
          <a:p>
            <a:r>
              <a:rPr lang="en-US" dirty="0"/>
              <a:t>IDLE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94E6301-EB23-4685-88EB-C44A54F0F7DD}"/>
              </a:ext>
            </a:extLst>
          </p:cNvPr>
          <p:cNvSpPr/>
          <p:nvPr/>
        </p:nvSpPr>
        <p:spPr>
          <a:xfrm>
            <a:off x="6223000" y="191839"/>
            <a:ext cx="4590128" cy="5207491"/>
          </a:xfrm>
          <a:prstGeom prst="roundRect">
            <a:avLst>
              <a:gd name="adj" fmla="val 676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extBox 48">
            <a:extLst>
              <a:ext uri="{FF2B5EF4-FFF2-40B4-BE49-F238E27FC236}">
                <a16:creationId xmlns="" xmlns:a16="http://schemas.microsoft.com/office/drawing/2014/main" id="{088A9550-F038-4522-B957-33963EABE961}"/>
              </a:ext>
            </a:extLst>
          </p:cNvPr>
          <p:cNvSpPr txBox="1"/>
          <p:nvPr/>
        </p:nvSpPr>
        <p:spPr>
          <a:xfrm>
            <a:off x="410579" y="1499482"/>
            <a:ext cx="5613400" cy="53585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INTEGERATED DEVELOPMENT AND LEARNING </a:t>
            </a:r>
            <a:r>
              <a:rPr lang="en-US" dirty="0" smtClean="0"/>
              <a:t>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 python IDLE is by default in windows but not available at Linux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 install at Linux we use 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     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apt-get install </a:t>
            </a:r>
            <a:r>
              <a:rPr lang="en-US" dirty="0" smtClean="0"/>
              <a:t>idle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IDLE is basically used to execute single statement like – python shell and also to create modify and execute python scripts.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2" name="Rectangle 34">
            <a:extLst>
              <a:ext uri="{FF2B5EF4-FFF2-40B4-BE49-F238E27FC236}">
                <a16:creationId xmlns="" xmlns:a16="http://schemas.microsoft.com/office/drawing/2014/main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25F1B77B-10A7-4E8F-9055-169B8B309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42" y="-581994"/>
            <a:ext cx="5570958" cy="709031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 flipV="1">
            <a:off x="541995" y="1237957"/>
            <a:ext cx="1427479" cy="20335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7807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Tuple indexing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10" y="1720730"/>
            <a:ext cx="10795458" cy="476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Slicing of Tuple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13" y="2049952"/>
            <a:ext cx="11256887" cy="226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0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Deleting Tuple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76" y="1505864"/>
            <a:ext cx="86487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8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Tuple element count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17750"/>
            <a:ext cx="11648395" cy="14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FB00E9B-2118-4795-858B-C26AD2C4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7C7A0B5-BFB5-4409-BD0B-0255B9069DDE}"/>
              </a:ext>
            </a:extLst>
          </p:cNvPr>
          <p:cNvSpPr txBox="1"/>
          <p:nvPr/>
        </p:nvSpPr>
        <p:spPr>
          <a:xfrm>
            <a:off x="5845517" y="3584090"/>
            <a:ext cx="522575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sz="5400" b="1" dirty="0" smtClean="0">
                <a:solidFill>
                  <a:srgbClr val="252830"/>
                </a:solidFill>
                <a:latin typeface="Open Sans"/>
              </a:rPr>
              <a:t>DICTIONARY :</a:t>
            </a:r>
            <a:endParaRPr lang="en-US" sz="5400" b="1" dirty="0">
              <a:solidFill>
                <a:srgbClr val="252830"/>
              </a:solidFill>
              <a:latin typeface="Open San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>
            <a:off x="5845517" y="3312175"/>
            <a:ext cx="83150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894" y="-720493"/>
            <a:ext cx="5570958" cy="7090310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B210F6F7-62F4-4E9E-9E2E-B49C62584D97}"/>
              </a:ext>
            </a:extLst>
          </p:cNvPr>
          <p:cNvSpPr/>
          <p:nvPr/>
        </p:nvSpPr>
        <p:spPr>
          <a:xfrm>
            <a:off x="0" y="0"/>
            <a:ext cx="6124861" cy="6340446"/>
          </a:xfrm>
          <a:custGeom>
            <a:avLst/>
            <a:gdLst>
              <a:gd name="connsiteX0" fmla="*/ 0 w 5880100"/>
              <a:gd name="connsiteY0" fmla="*/ 0 h 5880100"/>
              <a:gd name="connsiteX1" fmla="*/ 5880100 w 5880100"/>
              <a:gd name="connsiteY1" fmla="*/ 0 h 5880100"/>
              <a:gd name="connsiteX2" fmla="*/ 5880100 w 5880100"/>
              <a:gd name="connsiteY2" fmla="*/ 5880100 h 5880100"/>
              <a:gd name="connsiteX3" fmla="*/ 0 w 5880100"/>
              <a:gd name="connsiteY3" fmla="*/ 5880100 h 5880100"/>
              <a:gd name="connsiteX4" fmla="*/ 0 w 5880100"/>
              <a:gd name="connsiteY4" fmla="*/ 0 h 5880100"/>
              <a:gd name="connsiteX0" fmla="*/ 0 w 6615112"/>
              <a:gd name="connsiteY0" fmla="*/ 0 h 6615112"/>
              <a:gd name="connsiteX1" fmla="*/ 5880100 w 6615112"/>
              <a:gd name="connsiteY1" fmla="*/ 0 h 6615112"/>
              <a:gd name="connsiteX2" fmla="*/ 5880100 w 6615112"/>
              <a:gd name="connsiteY2" fmla="*/ 5880100 h 6615112"/>
              <a:gd name="connsiteX3" fmla="*/ 0 w 6615112"/>
              <a:gd name="connsiteY3" fmla="*/ 5880100 h 6615112"/>
              <a:gd name="connsiteX4" fmla="*/ 0 w 6615112"/>
              <a:gd name="connsiteY4" fmla="*/ 0 h 6615112"/>
              <a:gd name="connsiteX0" fmla="*/ 0 w 6145189"/>
              <a:gd name="connsiteY0" fmla="*/ 0 h 6082525"/>
              <a:gd name="connsiteX1" fmla="*/ 5880100 w 6145189"/>
              <a:gd name="connsiteY1" fmla="*/ 0 h 6082525"/>
              <a:gd name="connsiteX2" fmla="*/ 3898900 w 6145189"/>
              <a:gd name="connsiteY2" fmla="*/ 3035300 h 6082525"/>
              <a:gd name="connsiteX3" fmla="*/ 0 w 6145189"/>
              <a:gd name="connsiteY3" fmla="*/ 5880100 h 6082525"/>
              <a:gd name="connsiteX4" fmla="*/ 0 w 6145189"/>
              <a:gd name="connsiteY4" fmla="*/ 0 h 6082525"/>
              <a:gd name="connsiteX0" fmla="*/ 0 w 6085854"/>
              <a:gd name="connsiteY0" fmla="*/ 0 h 6135502"/>
              <a:gd name="connsiteX1" fmla="*/ 5880100 w 6085854"/>
              <a:gd name="connsiteY1" fmla="*/ 0 h 6135502"/>
              <a:gd name="connsiteX2" fmla="*/ 3898900 w 6085854"/>
              <a:gd name="connsiteY2" fmla="*/ 3035300 h 6135502"/>
              <a:gd name="connsiteX3" fmla="*/ 0 w 6085854"/>
              <a:gd name="connsiteY3" fmla="*/ 5880100 h 6135502"/>
              <a:gd name="connsiteX4" fmla="*/ 0 w 6085854"/>
              <a:gd name="connsiteY4" fmla="*/ 0 h 6135502"/>
              <a:gd name="connsiteX0" fmla="*/ 0 w 6113652"/>
              <a:gd name="connsiteY0" fmla="*/ 0 h 6259192"/>
              <a:gd name="connsiteX1" fmla="*/ 5880100 w 6113652"/>
              <a:gd name="connsiteY1" fmla="*/ 0 h 6259192"/>
              <a:gd name="connsiteX2" fmla="*/ 4318000 w 6113652"/>
              <a:gd name="connsiteY2" fmla="*/ 4038600 h 6259192"/>
              <a:gd name="connsiteX3" fmla="*/ 0 w 6113652"/>
              <a:gd name="connsiteY3" fmla="*/ 5880100 h 6259192"/>
              <a:gd name="connsiteX4" fmla="*/ 0 w 6113652"/>
              <a:gd name="connsiteY4" fmla="*/ 0 h 6259192"/>
              <a:gd name="connsiteX0" fmla="*/ 0 w 6124861"/>
              <a:gd name="connsiteY0" fmla="*/ 0 h 6340446"/>
              <a:gd name="connsiteX1" fmla="*/ 5880100 w 6124861"/>
              <a:gd name="connsiteY1" fmla="*/ 0 h 6340446"/>
              <a:gd name="connsiteX2" fmla="*/ 4318000 w 6124861"/>
              <a:gd name="connsiteY2" fmla="*/ 4038600 h 6340446"/>
              <a:gd name="connsiteX3" fmla="*/ 0 w 6124861"/>
              <a:gd name="connsiteY3" fmla="*/ 5880100 h 6340446"/>
              <a:gd name="connsiteX4" fmla="*/ 0 w 6124861"/>
              <a:gd name="connsiteY4" fmla="*/ 0 h 634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4861" h="6340446">
                <a:moveTo>
                  <a:pt x="0" y="0"/>
                </a:moveTo>
                <a:lnTo>
                  <a:pt x="5880100" y="0"/>
                </a:lnTo>
                <a:cubicBezTo>
                  <a:pt x="6860117" y="980017"/>
                  <a:pt x="4599517" y="1788583"/>
                  <a:pt x="4318000" y="4038600"/>
                </a:cubicBezTo>
                <a:cubicBezTo>
                  <a:pt x="4036483" y="6288617"/>
                  <a:pt x="980017" y="6860117"/>
                  <a:pt x="0" y="58801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52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97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DICTIONARY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9600" y="2400411"/>
            <a:ext cx="81639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Dictionary is actually a type of Hash Table. dictionaries are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indexed by keys, which can be any immutable type; strings and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numbers can always be keys. Tuples can be used as keys if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they contain only strings, numbers, or tuples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151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Syntax: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9600" y="1948121"/>
            <a:ext cx="3892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u="none" strike="noStrike" baseline="0" dirty="0" err="1" smtClean="0">
                <a:latin typeface="+mj-lt"/>
                <a:cs typeface="Arial" panose="020B0604020202020204" pitchFamily="34" charset="0"/>
              </a:rPr>
              <a:t>dict_name</a:t>
            </a:r>
            <a:r>
              <a:rPr lang="en-US" sz="2400" b="0" i="0" u="none" strike="noStrike" baseline="0" dirty="0" smtClean="0">
                <a:latin typeface="+mj-lt"/>
                <a:cs typeface="Arial" panose="020B0604020202020204" pitchFamily="34" charset="0"/>
              </a:rPr>
              <a:t>={</a:t>
            </a:r>
            <a:r>
              <a:rPr lang="en-US" sz="2400" b="0" i="0" u="none" strike="noStrike" baseline="0" dirty="0" err="1" smtClean="0">
                <a:latin typeface="+mj-lt"/>
                <a:cs typeface="Arial" panose="020B0604020202020204" pitchFamily="34" charset="0"/>
              </a:rPr>
              <a:t>key_name:value</a:t>
            </a:r>
            <a:r>
              <a:rPr lang="en-US" sz="2400" b="0" i="0" u="none" strike="noStrike" baseline="0" dirty="0" smtClean="0">
                <a:latin typeface="+mj-lt"/>
                <a:cs typeface="Arial" panose="020B0604020202020204" pitchFamily="34" charset="0"/>
              </a:rPr>
              <a:t>}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" y="3002302"/>
            <a:ext cx="40495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0" u="none" strike="noStrike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Creating Empty Dictionary</a:t>
            </a:r>
            <a:endParaRPr lang="en-US" sz="2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881939"/>
            <a:ext cx="10483537" cy="150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1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Accessing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05" y="2203703"/>
            <a:ext cx="11677590" cy="17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2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Accessing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29431"/>
            <a:ext cx="5185011" cy="164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1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Dictionary #1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48" y="1720730"/>
            <a:ext cx="6229350" cy="4848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776" y="1720730"/>
            <a:ext cx="5867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9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F3526FF6-93C0-4668-ABD6-DCA4644EF04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4"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="" xmlns:a16="http://schemas.microsoft.com/office/drawing/2014/main" id="{C19A566D-18C1-4C6E-9C31-C3ACFBB7A3B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B62A1B46-EE91-4D85-9559-A03F2937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72" y="398058"/>
            <a:ext cx="10972800" cy="775612"/>
          </a:xfrm>
        </p:spPr>
        <p:txBody>
          <a:bodyPr>
            <a:normAutofit/>
          </a:bodyPr>
          <a:lstStyle/>
          <a:p>
            <a:r>
              <a:rPr lang="en-US" dirty="0" smtClean="0"/>
              <a:t>LET’S START PROGRAMMING :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94E6301-EB23-4685-88EB-C44A54F0F7DD}"/>
              </a:ext>
            </a:extLst>
          </p:cNvPr>
          <p:cNvSpPr/>
          <p:nvPr/>
        </p:nvSpPr>
        <p:spPr>
          <a:xfrm>
            <a:off x="6223000" y="191839"/>
            <a:ext cx="4590128" cy="5207491"/>
          </a:xfrm>
          <a:prstGeom prst="roundRect">
            <a:avLst>
              <a:gd name="adj" fmla="val 676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extBox 48">
            <a:extLst>
              <a:ext uri="{FF2B5EF4-FFF2-40B4-BE49-F238E27FC236}">
                <a16:creationId xmlns="" xmlns:a16="http://schemas.microsoft.com/office/drawing/2014/main" id="{088A9550-F038-4522-B957-33963EABE961}"/>
              </a:ext>
            </a:extLst>
          </p:cNvPr>
          <p:cNvSpPr txBox="1"/>
          <p:nvPr/>
        </p:nvSpPr>
        <p:spPr>
          <a:xfrm>
            <a:off x="1693776" y="3278038"/>
            <a:ext cx="5613400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print(“Hello World!”)</a:t>
            </a:r>
          </a:p>
        </p:txBody>
      </p:sp>
      <p:sp>
        <p:nvSpPr>
          <p:cNvPr id="82" name="Rectangle 34">
            <a:extLst>
              <a:ext uri="{FF2B5EF4-FFF2-40B4-BE49-F238E27FC236}">
                <a16:creationId xmlns="" xmlns:a16="http://schemas.microsoft.com/office/drawing/2014/main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25F1B77B-10A7-4E8F-9055-169B8B309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42" y="-581994"/>
            <a:ext cx="5570958" cy="7090310"/>
          </a:xfrm>
          <a:prstGeom prst="rect">
            <a:avLst/>
          </a:prstGeom>
        </p:spPr>
      </p:pic>
      <p:sp>
        <p:nvSpPr>
          <p:cNvPr id="11" name="TextBox 50">
            <a:extLst>
              <a:ext uri="{FF2B5EF4-FFF2-40B4-BE49-F238E27FC236}">
                <a16:creationId xmlns="" xmlns:a16="http://schemas.microsoft.com/office/drawing/2014/main" id="{52083644-4C45-46F8-8A1B-166DD8A45EA2}"/>
              </a:ext>
            </a:extLst>
          </p:cNvPr>
          <p:cNvSpPr txBox="1"/>
          <p:nvPr/>
        </p:nvSpPr>
        <p:spPr>
          <a:xfrm>
            <a:off x="1693776" y="2767683"/>
            <a:ext cx="17626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HELLO WORLD!!</a:t>
            </a:r>
            <a:endParaRPr lang="en-US" sz="20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 flipV="1">
            <a:off x="1386059" y="1575582"/>
            <a:ext cx="1427479" cy="20335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8096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Copy a Dictionary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85" y="1870975"/>
            <a:ext cx="7666543" cy="406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0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Remove any specific item from dictionary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64643"/>
            <a:ext cx="11211972" cy="275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3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Updating the dictionary with the elements from the another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dictionary object or from an </a:t>
            </a:r>
            <a:r>
              <a:rPr lang="en-US" dirty="0" err="1">
                <a:solidFill>
                  <a:schemeClr val="bg1"/>
                </a:solidFill>
              </a:rPr>
              <a:t>iterable</a:t>
            </a:r>
            <a:r>
              <a:rPr lang="en-US" dirty="0">
                <a:solidFill>
                  <a:schemeClr val="bg1"/>
                </a:solidFill>
              </a:rPr>
              <a:t> of key/value pairs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20" y="1634412"/>
            <a:ext cx="8497292" cy="486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3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Deleting a Key from Dictionary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20730"/>
            <a:ext cx="7118839" cy="466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9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Clear all content of Dictionary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07" y="1949155"/>
            <a:ext cx="10784650" cy="20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2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Deleting Dictionary memory allocation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1720730"/>
            <a:ext cx="8687841" cy="38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9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FB00E9B-2118-4795-858B-C26AD2C4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7C7A0B5-BFB5-4409-BD0B-0255B9069DDE}"/>
              </a:ext>
            </a:extLst>
          </p:cNvPr>
          <p:cNvSpPr txBox="1"/>
          <p:nvPr/>
        </p:nvSpPr>
        <p:spPr>
          <a:xfrm>
            <a:off x="5845517" y="3584090"/>
            <a:ext cx="522575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sz="4800" b="1" dirty="0">
                <a:solidFill>
                  <a:srgbClr val="252830"/>
                </a:solidFill>
                <a:latin typeface="Open Sans"/>
              </a:rPr>
              <a:t>OPERATORS AND EXPRESSIONS 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>
            <a:off x="5845517" y="3312175"/>
            <a:ext cx="83150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894" y="-720493"/>
            <a:ext cx="5570958" cy="7090310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B210F6F7-62F4-4E9E-9E2E-B49C62584D97}"/>
              </a:ext>
            </a:extLst>
          </p:cNvPr>
          <p:cNvSpPr/>
          <p:nvPr/>
        </p:nvSpPr>
        <p:spPr>
          <a:xfrm>
            <a:off x="0" y="0"/>
            <a:ext cx="6124861" cy="6340446"/>
          </a:xfrm>
          <a:custGeom>
            <a:avLst/>
            <a:gdLst>
              <a:gd name="connsiteX0" fmla="*/ 0 w 5880100"/>
              <a:gd name="connsiteY0" fmla="*/ 0 h 5880100"/>
              <a:gd name="connsiteX1" fmla="*/ 5880100 w 5880100"/>
              <a:gd name="connsiteY1" fmla="*/ 0 h 5880100"/>
              <a:gd name="connsiteX2" fmla="*/ 5880100 w 5880100"/>
              <a:gd name="connsiteY2" fmla="*/ 5880100 h 5880100"/>
              <a:gd name="connsiteX3" fmla="*/ 0 w 5880100"/>
              <a:gd name="connsiteY3" fmla="*/ 5880100 h 5880100"/>
              <a:gd name="connsiteX4" fmla="*/ 0 w 5880100"/>
              <a:gd name="connsiteY4" fmla="*/ 0 h 5880100"/>
              <a:gd name="connsiteX0" fmla="*/ 0 w 6615112"/>
              <a:gd name="connsiteY0" fmla="*/ 0 h 6615112"/>
              <a:gd name="connsiteX1" fmla="*/ 5880100 w 6615112"/>
              <a:gd name="connsiteY1" fmla="*/ 0 h 6615112"/>
              <a:gd name="connsiteX2" fmla="*/ 5880100 w 6615112"/>
              <a:gd name="connsiteY2" fmla="*/ 5880100 h 6615112"/>
              <a:gd name="connsiteX3" fmla="*/ 0 w 6615112"/>
              <a:gd name="connsiteY3" fmla="*/ 5880100 h 6615112"/>
              <a:gd name="connsiteX4" fmla="*/ 0 w 6615112"/>
              <a:gd name="connsiteY4" fmla="*/ 0 h 6615112"/>
              <a:gd name="connsiteX0" fmla="*/ 0 w 6145189"/>
              <a:gd name="connsiteY0" fmla="*/ 0 h 6082525"/>
              <a:gd name="connsiteX1" fmla="*/ 5880100 w 6145189"/>
              <a:gd name="connsiteY1" fmla="*/ 0 h 6082525"/>
              <a:gd name="connsiteX2" fmla="*/ 3898900 w 6145189"/>
              <a:gd name="connsiteY2" fmla="*/ 3035300 h 6082525"/>
              <a:gd name="connsiteX3" fmla="*/ 0 w 6145189"/>
              <a:gd name="connsiteY3" fmla="*/ 5880100 h 6082525"/>
              <a:gd name="connsiteX4" fmla="*/ 0 w 6145189"/>
              <a:gd name="connsiteY4" fmla="*/ 0 h 6082525"/>
              <a:gd name="connsiteX0" fmla="*/ 0 w 6085854"/>
              <a:gd name="connsiteY0" fmla="*/ 0 h 6135502"/>
              <a:gd name="connsiteX1" fmla="*/ 5880100 w 6085854"/>
              <a:gd name="connsiteY1" fmla="*/ 0 h 6135502"/>
              <a:gd name="connsiteX2" fmla="*/ 3898900 w 6085854"/>
              <a:gd name="connsiteY2" fmla="*/ 3035300 h 6135502"/>
              <a:gd name="connsiteX3" fmla="*/ 0 w 6085854"/>
              <a:gd name="connsiteY3" fmla="*/ 5880100 h 6135502"/>
              <a:gd name="connsiteX4" fmla="*/ 0 w 6085854"/>
              <a:gd name="connsiteY4" fmla="*/ 0 h 6135502"/>
              <a:gd name="connsiteX0" fmla="*/ 0 w 6113652"/>
              <a:gd name="connsiteY0" fmla="*/ 0 h 6259192"/>
              <a:gd name="connsiteX1" fmla="*/ 5880100 w 6113652"/>
              <a:gd name="connsiteY1" fmla="*/ 0 h 6259192"/>
              <a:gd name="connsiteX2" fmla="*/ 4318000 w 6113652"/>
              <a:gd name="connsiteY2" fmla="*/ 4038600 h 6259192"/>
              <a:gd name="connsiteX3" fmla="*/ 0 w 6113652"/>
              <a:gd name="connsiteY3" fmla="*/ 5880100 h 6259192"/>
              <a:gd name="connsiteX4" fmla="*/ 0 w 6113652"/>
              <a:gd name="connsiteY4" fmla="*/ 0 h 6259192"/>
              <a:gd name="connsiteX0" fmla="*/ 0 w 6124861"/>
              <a:gd name="connsiteY0" fmla="*/ 0 h 6340446"/>
              <a:gd name="connsiteX1" fmla="*/ 5880100 w 6124861"/>
              <a:gd name="connsiteY1" fmla="*/ 0 h 6340446"/>
              <a:gd name="connsiteX2" fmla="*/ 4318000 w 6124861"/>
              <a:gd name="connsiteY2" fmla="*/ 4038600 h 6340446"/>
              <a:gd name="connsiteX3" fmla="*/ 0 w 6124861"/>
              <a:gd name="connsiteY3" fmla="*/ 5880100 h 6340446"/>
              <a:gd name="connsiteX4" fmla="*/ 0 w 6124861"/>
              <a:gd name="connsiteY4" fmla="*/ 0 h 634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4861" h="6340446">
                <a:moveTo>
                  <a:pt x="0" y="0"/>
                </a:moveTo>
                <a:lnTo>
                  <a:pt x="5880100" y="0"/>
                </a:lnTo>
                <a:cubicBezTo>
                  <a:pt x="6860117" y="980017"/>
                  <a:pt x="4599517" y="1788583"/>
                  <a:pt x="4318000" y="4038600"/>
                </a:cubicBezTo>
                <a:cubicBezTo>
                  <a:pt x="4036483" y="6288617"/>
                  <a:pt x="980017" y="6860117"/>
                  <a:pt x="0" y="58801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52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329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OPERATORS AND EXPRESSIONS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9600" y="2207680"/>
            <a:ext cx="6096000" cy="19645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/>
              <a:t>Arithmetic operators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/>
              <a:t>Comparison operators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/>
              <a:t>Logical operators</a:t>
            </a:r>
          </a:p>
        </p:txBody>
      </p:sp>
    </p:spTree>
    <p:extLst>
      <p:ext uri="{BB962C8B-B14F-4D97-AF65-F5344CB8AC3E}">
        <p14:creationId xmlns:p14="http://schemas.microsoft.com/office/powerpoint/2010/main" val="196669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Arithmetic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9600" y="1505864"/>
            <a:ext cx="763406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/>
              <a:t>+	addition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/>
              <a:t>-	subtraction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/>
              <a:t>*	multiplication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/>
              <a:t>/	division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/>
              <a:t>%	modulo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/>
              <a:t>**	Exponentiation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/>
              <a:t>// 	Floor Division (also called Integer Division)</a:t>
            </a:r>
          </a:p>
        </p:txBody>
      </p:sp>
    </p:spTree>
    <p:extLst>
      <p:ext uri="{BB962C8B-B14F-4D97-AF65-F5344CB8AC3E}">
        <p14:creationId xmlns:p14="http://schemas.microsoft.com/office/powerpoint/2010/main" val="43342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2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6" y="1355604"/>
            <a:ext cx="8151111" cy="522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FB00E9B-2118-4795-858B-C26AD2C4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7C7A0B5-BFB5-4409-BD0B-0255B9069DDE}"/>
              </a:ext>
            </a:extLst>
          </p:cNvPr>
          <p:cNvSpPr txBox="1"/>
          <p:nvPr/>
        </p:nvSpPr>
        <p:spPr>
          <a:xfrm>
            <a:off x="5845517" y="3584090"/>
            <a:ext cx="5225757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b="1" dirty="0"/>
              <a:t>BASIC DATA TYPES AND ASSIGNMENTS 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>
            <a:off x="5845517" y="3312175"/>
            <a:ext cx="83150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894" y="-720493"/>
            <a:ext cx="5570958" cy="7090310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B210F6F7-62F4-4E9E-9E2E-B49C62584D97}"/>
              </a:ext>
            </a:extLst>
          </p:cNvPr>
          <p:cNvSpPr/>
          <p:nvPr/>
        </p:nvSpPr>
        <p:spPr>
          <a:xfrm>
            <a:off x="0" y="0"/>
            <a:ext cx="6124861" cy="6340446"/>
          </a:xfrm>
          <a:custGeom>
            <a:avLst/>
            <a:gdLst>
              <a:gd name="connsiteX0" fmla="*/ 0 w 5880100"/>
              <a:gd name="connsiteY0" fmla="*/ 0 h 5880100"/>
              <a:gd name="connsiteX1" fmla="*/ 5880100 w 5880100"/>
              <a:gd name="connsiteY1" fmla="*/ 0 h 5880100"/>
              <a:gd name="connsiteX2" fmla="*/ 5880100 w 5880100"/>
              <a:gd name="connsiteY2" fmla="*/ 5880100 h 5880100"/>
              <a:gd name="connsiteX3" fmla="*/ 0 w 5880100"/>
              <a:gd name="connsiteY3" fmla="*/ 5880100 h 5880100"/>
              <a:gd name="connsiteX4" fmla="*/ 0 w 5880100"/>
              <a:gd name="connsiteY4" fmla="*/ 0 h 5880100"/>
              <a:gd name="connsiteX0" fmla="*/ 0 w 6615112"/>
              <a:gd name="connsiteY0" fmla="*/ 0 h 6615112"/>
              <a:gd name="connsiteX1" fmla="*/ 5880100 w 6615112"/>
              <a:gd name="connsiteY1" fmla="*/ 0 h 6615112"/>
              <a:gd name="connsiteX2" fmla="*/ 5880100 w 6615112"/>
              <a:gd name="connsiteY2" fmla="*/ 5880100 h 6615112"/>
              <a:gd name="connsiteX3" fmla="*/ 0 w 6615112"/>
              <a:gd name="connsiteY3" fmla="*/ 5880100 h 6615112"/>
              <a:gd name="connsiteX4" fmla="*/ 0 w 6615112"/>
              <a:gd name="connsiteY4" fmla="*/ 0 h 6615112"/>
              <a:gd name="connsiteX0" fmla="*/ 0 w 6145189"/>
              <a:gd name="connsiteY0" fmla="*/ 0 h 6082525"/>
              <a:gd name="connsiteX1" fmla="*/ 5880100 w 6145189"/>
              <a:gd name="connsiteY1" fmla="*/ 0 h 6082525"/>
              <a:gd name="connsiteX2" fmla="*/ 3898900 w 6145189"/>
              <a:gd name="connsiteY2" fmla="*/ 3035300 h 6082525"/>
              <a:gd name="connsiteX3" fmla="*/ 0 w 6145189"/>
              <a:gd name="connsiteY3" fmla="*/ 5880100 h 6082525"/>
              <a:gd name="connsiteX4" fmla="*/ 0 w 6145189"/>
              <a:gd name="connsiteY4" fmla="*/ 0 h 6082525"/>
              <a:gd name="connsiteX0" fmla="*/ 0 w 6085854"/>
              <a:gd name="connsiteY0" fmla="*/ 0 h 6135502"/>
              <a:gd name="connsiteX1" fmla="*/ 5880100 w 6085854"/>
              <a:gd name="connsiteY1" fmla="*/ 0 h 6135502"/>
              <a:gd name="connsiteX2" fmla="*/ 3898900 w 6085854"/>
              <a:gd name="connsiteY2" fmla="*/ 3035300 h 6135502"/>
              <a:gd name="connsiteX3" fmla="*/ 0 w 6085854"/>
              <a:gd name="connsiteY3" fmla="*/ 5880100 h 6135502"/>
              <a:gd name="connsiteX4" fmla="*/ 0 w 6085854"/>
              <a:gd name="connsiteY4" fmla="*/ 0 h 6135502"/>
              <a:gd name="connsiteX0" fmla="*/ 0 w 6113652"/>
              <a:gd name="connsiteY0" fmla="*/ 0 h 6259192"/>
              <a:gd name="connsiteX1" fmla="*/ 5880100 w 6113652"/>
              <a:gd name="connsiteY1" fmla="*/ 0 h 6259192"/>
              <a:gd name="connsiteX2" fmla="*/ 4318000 w 6113652"/>
              <a:gd name="connsiteY2" fmla="*/ 4038600 h 6259192"/>
              <a:gd name="connsiteX3" fmla="*/ 0 w 6113652"/>
              <a:gd name="connsiteY3" fmla="*/ 5880100 h 6259192"/>
              <a:gd name="connsiteX4" fmla="*/ 0 w 6113652"/>
              <a:gd name="connsiteY4" fmla="*/ 0 h 6259192"/>
              <a:gd name="connsiteX0" fmla="*/ 0 w 6124861"/>
              <a:gd name="connsiteY0" fmla="*/ 0 h 6340446"/>
              <a:gd name="connsiteX1" fmla="*/ 5880100 w 6124861"/>
              <a:gd name="connsiteY1" fmla="*/ 0 h 6340446"/>
              <a:gd name="connsiteX2" fmla="*/ 4318000 w 6124861"/>
              <a:gd name="connsiteY2" fmla="*/ 4038600 h 6340446"/>
              <a:gd name="connsiteX3" fmla="*/ 0 w 6124861"/>
              <a:gd name="connsiteY3" fmla="*/ 5880100 h 6340446"/>
              <a:gd name="connsiteX4" fmla="*/ 0 w 6124861"/>
              <a:gd name="connsiteY4" fmla="*/ 0 h 634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4861" h="6340446">
                <a:moveTo>
                  <a:pt x="0" y="0"/>
                </a:moveTo>
                <a:lnTo>
                  <a:pt x="5880100" y="0"/>
                </a:lnTo>
                <a:cubicBezTo>
                  <a:pt x="6860117" y="980017"/>
                  <a:pt x="4599517" y="1788583"/>
                  <a:pt x="4318000" y="4038600"/>
                </a:cubicBezTo>
                <a:cubicBezTo>
                  <a:pt x="4036483" y="6288617"/>
                  <a:pt x="980017" y="6860117"/>
                  <a:pt x="0" y="58801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52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40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64" y="1505863"/>
            <a:ext cx="10151348" cy="41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4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Comparison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71" y="1522620"/>
            <a:ext cx="7110276" cy="53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2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20985"/>
            <a:ext cx="7454212" cy="49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6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Logical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18" y="1917678"/>
            <a:ext cx="9495099" cy="422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8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Logical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18" y="1917678"/>
            <a:ext cx="9495099" cy="422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9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FB00E9B-2118-4795-858B-C26AD2C4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7C7A0B5-BFB5-4409-BD0B-0255B9069DDE}"/>
              </a:ext>
            </a:extLst>
          </p:cNvPr>
          <p:cNvSpPr txBox="1"/>
          <p:nvPr/>
        </p:nvSpPr>
        <p:spPr>
          <a:xfrm>
            <a:off x="5845517" y="3584090"/>
            <a:ext cx="522575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sz="5400" b="1" dirty="0">
                <a:solidFill>
                  <a:srgbClr val="252830"/>
                </a:solidFill>
                <a:latin typeface="Open Sans"/>
              </a:rPr>
              <a:t>Control structure 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>
            <a:off x="5845517" y="3312175"/>
            <a:ext cx="83150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894" y="-720493"/>
            <a:ext cx="5570958" cy="7090310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B210F6F7-62F4-4E9E-9E2E-B49C62584D97}"/>
              </a:ext>
            </a:extLst>
          </p:cNvPr>
          <p:cNvSpPr/>
          <p:nvPr/>
        </p:nvSpPr>
        <p:spPr>
          <a:xfrm>
            <a:off x="0" y="0"/>
            <a:ext cx="6124861" cy="6340446"/>
          </a:xfrm>
          <a:custGeom>
            <a:avLst/>
            <a:gdLst>
              <a:gd name="connsiteX0" fmla="*/ 0 w 5880100"/>
              <a:gd name="connsiteY0" fmla="*/ 0 h 5880100"/>
              <a:gd name="connsiteX1" fmla="*/ 5880100 w 5880100"/>
              <a:gd name="connsiteY1" fmla="*/ 0 h 5880100"/>
              <a:gd name="connsiteX2" fmla="*/ 5880100 w 5880100"/>
              <a:gd name="connsiteY2" fmla="*/ 5880100 h 5880100"/>
              <a:gd name="connsiteX3" fmla="*/ 0 w 5880100"/>
              <a:gd name="connsiteY3" fmla="*/ 5880100 h 5880100"/>
              <a:gd name="connsiteX4" fmla="*/ 0 w 5880100"/>
              <a:gd name="connsiteY4" fmla="*/ 0 h 5880100"/>
              <a:gd name="connsiteX0" fmla="*/ 0 w 6615112"/>
              <a:gd name="connsiteY0" fmla="*/ 0 h 6615112"/>
              <a:gd name="connsiteX1" fmla="*/ 5880100 w 6615112"/>
              <a:gd name="connsiteY1" fmla="*/ 0 h 6615112"/>
              <a:gd name="connsiteX2" fmla="*/ 5880100 w 6615112"/>
              <a:gd name="connsiteY2" fmla="*/ 5880100 h 6615112"/>
              <a:gd name="connsiteX3" fmla="*/ 0 w 6615112"/>
              <a:gd name="connsiteY3" fmla="*/ 5880100 h 6615112"/>
              <a:gd name="connsiteX4" fmla="*/ 0 w 6615112"/>
              <a:gd name="connsiteY4" fmla="*/ 0 h 6615112"/>
              <a:gd name="connsiteX0" fmla="*/ 0 w 6145189"/>
              <a:gd name="connsiteY0" fmla="*/ 0 h 6082525"/>
              <a:gd name="connsiteX1" fmla="*/ 5880100 w 6145189"/>
              <a:gd name="connsiteY1" fmla="*/ 0 h 6082525"/>
              <a:gd name="connsiteX2" fmla="*/ 3898900 w 6145189"/>
              <a:gd name="connsiteY2" fmla="*/ 3035300 h 6082525"/>
              <a:gd name="connsiteX3" fmla="*/ 0 w 6145189"/>
              <a:gd name="connsiteY3" fmla="*/ 5880100 h 6082525"/>
              <a:gd name="connsiteX4" fmla="*/ 0 w 6145189"/>
              <a:gd name="connsiteY4" fmla="*/ 0 h 6082525"/>
              <a:gd name="connsiteX0" fmla="*/ 0 w 6085854"/>
              <a:gd name="connsiteY0" fmla="*/ 0 h 6135502"/>
              <a:gd name="connsiteX1" fmla="*/ 5880100 w 6085854"/>
              <a:gd name="connsiteY1" fmla="*/ 0 h 6135502"/>
              <a:gd name="connsiteX2" fmla="*/ 3898900 w 6085854"/>
              <a:gd name="connsiteY2" fmla="*/ 3035300 h 6135502"/>
              <a:gd name="connsiteX3" fmla="*/ 0 w 6085854"/>
              <a:gd name="connsiteY3" fmla="*/ 5880100 h 6135502"/>
              <a:gd name="connsiteX4" fmla="*/ 0 w 6085854"/>
              <a:gd name="connsiteY4" fmla="*/ 0 h 6135502"/>
              <a:gd name="connsiteX0" fmla="*/ 0 w 6113652"/>
              <a:gd name="connsiteY0" fmla="*/ 0 h 6259192"/>
              <a:gd name="connsiteX1" fmla="*/ 5880100 w 6113652"/>
              <a:gd name="connsiteY1" fmla="*/ 0 h 6259192"/>
              <a:gd name="connsiteX2" fmla="*/ 4318000 w 6113652"/>
              <a:gd name="connsiteY2" fmla="*/ 4038600 h 6259192"/>
              <a:gd name="connsiteX3" fmla="*/ 0 w 6113652"/>
              <a:gd name="connsiteY3" fmla="*/ 5880100 h 6259192"/>
              <a:gd name="connsiteX4" fmla="*/ 0 w 6113652"/>
              <a:gd name="connsiteY4" fmla="*/ 0 h 6259192"/>
              <a:gd name="connsiteX0" fmla="*/ 0 w 6124861"/>
              <a:gd name="connsiteY0" fmla="*/ 0 h 6340446"/>
              <a:gd name="connsiteX1" fmla="*/ 5880100 w 6124861"/>
              <a:gd name="connsiteY1" fmla="*/ 0 h 6340446"/>
              <a:gd name="connsiteX2" fmla="*/ 4318000 w 6124861"/>
              <a:gd name="connsiteY2" fmla="*/ 4038600 h 6340446"/>
              <a:gd name="connsiteX3" fmla="*/ 0 w 6124861"/>
              <a:gd name="connsiteY3" fmla="*/ 5880100 h 6340446"/>
              <a:gd name="connsiteX4" fmla="*/ 0 w 6124861"/>
              <a:gd name="connsiteY4" fmla="*/ 0 h 634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4861" h="6340446">
                <a:moveTo>
                  <a:pt x="0" y="0"/>
                </a:moveTo>
                <a:lnTo>
                  <a:pt x="5880100" y="0"/>
                </a:lnTo>
                <a:cubicBezTo>
                  <a:pt x="6860117" y="980017"/>
                  <a:pt x="4599517" y="1788583"/>
                  <a:pt x="4318000" y="4038600"/>
                </a:cubicBezTo>
                <a:cubicBezTo>
                  <a:pt x="4036483" y="6288617"/>
                  <a:pt x="980017" y="6860117"/>
                  <a:pt x="0" y="58801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52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432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 structure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78" y="2034285"/>
            <a:ext cx="157447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 smtClean="0"/>
              <a:t>  if-else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 smtClean="0"/>
              <a:t>  For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 smtClean="0"/>
              <a:t>  While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791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If-else 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" y="181526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if test expression:</a:t>
            </a:r>
          </a:p>
          <a:p>
            <a:r>
              <a:rPr lang="en-US" sz="2400" dirty="0" smtClean="0"/>
              <a:t>    statement(s)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518965" y="341716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Here, the program evaluates the test expression and will execute statement(s) only if the text expression is True.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If the text expression is False, the statement(s) is not executed.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739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Conditions with if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19098"/>
            <a:ext cx="10262668" cy="330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="" xmlns:a16="http://schemas.microsoft.com/office/drawing/2014/main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Conditions with if-else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93" name="Rectangle 34">
            <a:extLst>
              <a:ext uri="{FF2B5EF4-FFF2-40B4-BE49-F238E27FC236}">
                <a16:creationId xmlns="" xmlns:a16="http://schemas.microsoft.com/office/drawing/2014/main" id="{C636E1C9-E36F-45F5-B0B0-AA06B8739640}"/>
              </a:ext>
            </a:extLst>
          </p:cNvPr>
          <p:cNvSpPr/>
          <p:nvPr/>
        </p:nvSpPr>
        <p:spPr>
          <a:xfrm flipV="1">
            <a:off x="-175814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2792"/>
            <a:ext cx="11180596" cy="336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6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YtTqbzdNWEvagXRU7He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YtTqbzdNWEvagXRU7He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YtTqbzdNWEvagXRU7He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YtTqbzdNWEvagXRU7He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YtTqbzdNWEvagXRU7He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YtTqbzdNWEvagXRU7He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YtTqbzdNWEvagXRU7He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YtTqbzdNWEvagXRU7He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YtTqbzdNWEvagXRU7He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gZw2iL.2yQ.KwK62gA8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rGeVB2J0.11dNmX_wKE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KRBZtSHR3OuSJzhCtKm3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2A2EE"/>
      </a:dk1>
      <a:lt1>
        <a:sysClr val="window" lastClr="FFFFFF"/>
      </a:lt1>
      <a:dk2>
        <a:srgbClr val="44546A"/>
      </a:dk2>
      <a:lt2>
        <a:srgbClr val="E7E6E6"/>
      </a:lt2>
      <a:accent1>
        <a:srgbClr val="652D74"/>
      </a:accent1>
      <a:accent2>
        <a:srgbClr val="A53975"/>
      </a:accent2>
      <a:accent3>
        <a:srgbClr val="1F8492"/>
      </a:accent3>
      <a:accent4>
        <a:srgbClr val="DBCBD8"/>
      </a:accent4>
      <a:accent5>
        <a:srgbClr val="564787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2A2EE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2466</Words>
  <Application>Microsoft Office PowerPoint</Application>
  <PresentationFormat>Widescreen</PresentationFormat>
  <Paragraphs>692</Paragraphs>
  <Slides>133</Slides>
  <Notes>132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9" baseType="lpstr">
      <vt:lpstr>Arial</vt:lpstr>
      <vt:lpstr>Calibri</vt:lpstr>
      <vt:lpstr>Consolas</vt:lpstr>
      <vt:lpstr>Open Sans</vt:lpstr>
      <vt:lpstr>Office Theme</vt:lpstr>
      <vt:lpstr>think-cell Slide</vt:lpstr>
      <vt:lpstr>PowerPoint Presentation</vt:lpstr>
      <vt:lpstr>What is Python?</vt:lpstr>
      <vt:lpstr>APPLICATION :</vt:lpstr>
      <vt:lpstr>Why Python?</vt:lpstr>
      <vt:lpstr>Why Python?</vt:lpstr>
      <vt:lpstr>Writing style of python</vt:lpstr>
      <vt:lpstr>IDLE</vt:lpstr>
      <vt:lpstr>LET’S START PROGRAMMING :</vt:lpstr>
      <vt:lpstr>PowerPoint Presentation</vt:lpstr>
      <vt:lpstr>BASIC DATA TYPES  AND  ASSIGNMENTS</vt:lpstr>
      <vt:lpstr>Program1: Initializing Variable :</vt:lpstr>
      <vt:lpstr>Program 2: integers</vt:lpstr>
      <vt:lpstr>Program3: Float</vt:lpstr>
      <vt:lpstr>Program 4: Complex Number</vt:lpstr>
      <vt:lpstr>Program 5: Complex number using complex()</vt:lpstr>
      <vt:lpstr>Program 6: Real &amp; Imaginary value of Complex Numbers</vt:lpstr>
      <vt:lpstr>Program 7: Complex Number Length</vt:lpstr>
      <vt:lpstr>PowerPoint Presentation</vt:lpstr>
      <vt:lpstr>Program 8 : Casting(Integer)</vt:lpstr>
      <vt:lpstr>Program 9 : Casting(Float)</vt:lpstr>
      <vt:lpstr>Program 10 : Divmod(Int)</vt:lpstr>
      <vt:lpstr>EXERCISE</vt:lpstr>
      <vt:lpstr>PowerPoint Presentation</vt:lpstr>
      <vt:lpstr>Python Identifiers :</vt:lpstr>
      <vt:lpstr>PowerPoint Presentation</vt:lpstr>
      <vt:lpstr>Sequence :</vt:lpstr>
      <vt:lpstr>Sequence :</vt:lpstr>
      <vt:lpstr>PowerPoint Presentation</vt:lpstr>
      <vt:lpstr>Important Points :</vt:lpstr>
      <vt:lpstr>String capitalize()</vt:lpstr>
      <vt:lpstr>String count()</vt:lpstr>
      <vt:lpstr>String endswith()</vt:lpstr>
      <vt:lpstr>String startswith()</vt:lpstr>
      <vt:lpstr>String index()</vt:lpstr>
      <vt:lpstr>String find(): Returns the index of 0th index of the searhing string within main string</vt:lpstr>
      <vt:lpstr>Comparison between index() and find() :</vt:lpstr>
      <vt:lpstr>String islower()</vt:lpstr>
      <vt:lpstr>String isupper()</vt:lpstr>
      <vt:lpstr>String lower()</vt:lpstr>
      <vt:lpstr>String upper()</vt:lpstr>
      <vt:lpstr>String swapcase()</vt:lpstr>
      <vt:lpstr>String stripping</vt:lpstr>
      <vt:lpstr>String replace()</vt:lpstr>
      <vt:lpstr>String Split: Return a list by spliting the string at Whitespace</vt:lpstr>
      <vt:lpstr>String Slicing</vt:lpstr>
      <vt:lpstr>EXERCISE</vt:lpstr>
      <vt:lpstr>PowerPoint Presentation</vt:lpstr>
      <vt:lpstr>LIST</vt:lpstr>
      <vt:lpstr>Creating a List</vt:lpstr>
      <vt:lpstr>Printing List content/Elements</vt:lpstr>
      <vt:lpstr>APPEND</vt:lpstr>
      <vt:lpstr>Appending a List to another List using extend command</vt:lpstr>
      <vt:lpstr>Checking Index of List</vt:lpstr>
      <vt:lpstr>List Slicing</vt:lpstr>
      <vt:lpstr>Length of a list</vt:lpstr>
      <vt:lpstr>Inserting an element into particular index</vt:lpstr>
      <vt:lpstr>List count</vt:lpstr>
      <vt:lpstr>Remove an element :</vt:lpstr>
      <vt:lpstr>List pop</vt:lpstr>
      <vt:lpstr>List reverse</vt:lpstr>
      <vt:lpstr>Sorting a list</vt:lpstr>
      <vt:lpstr>List copy</vt:lpstr>
      <vt:lpstr>Clear List</vt:lpstr>
      <vt:lpstr>List Delete</vt:lpstr>
      <vt:lpstr>EXERCISE</vt:lpstr>
      <vt:lpstr>PowerPoint Presentation</vt:lpstr>
      <vt:lpstr>TUPLE</vt:lpstr>
      <vt:lpstr>Creating Tuple</vt:lpstr>
      <vt:lpstr>Tuple example</vt:lpstr>
      <vt:lpstr>Tuple indexing</vt:lpstr>
      <vt:lpstr>Slicing of Tuple</vt:lpstr>
      <vt:lpstr>Deleting Tuple</vt:lpstr>
      <vt:lpstr>Tuple element count</vt:lpstr>
      <vt:lpstr>PowerPoint Presentation</vt:lpstr>
      <vt:lpstr>DICTIONARY</vt:lpstr>
      <vt:lpstr>Syntax:</vt:lpstr>
      <vt:lpstr>Accessing Keys</vt:lpstr>
      <vt:lpstr>Accessing Values</vt:lpstr>
      <vt:lpstr>Creating Dictionary #1</vt:lpstr>
      <vt:lpstr>Copy a Dictionary</vt:lpstr>
      <vt:lpstr>Remove any specific item from dictionary</vt:lpstr>
      <vt:lpstr>Updating the dictionary with the elements from the another dictionary object or from an iterable of key/value pairs</vt:lpstr>
      <vt:lpstr>Deleting a Key from Dictionary</vt:lpstr>
      <vt:lpstr>Clear all content of Dictionary</vt:lpstr>
      <vt:lpstr>Deleting Dictionary memory allocation</vt:lpstr>
      <vt:lpstr>PowerPoint Presentation</vt:lpstr>
      <vt:lpstr>OPERATORS AND EXPRESSIONS :</vt:lpstr>
      <vt:lpstr>Arithmetic operators</vt:lpstr>
      <vt:lpstr>EXAMPLES</vt:lpstr>
      <vt:lpstr>EXAMPLES</vt:lpstr>
      <vt:lpstr>Comparison Operators</vt:lpstr>
      <vt:lpstr>EXAMPLES</vt:lpstr>
      <vt:lpstr>Logical Operators</vt:lpstr>
      <vt:lpstr>Logical Operators</vt:lpstr>
      <vt:lpstr>PowerPoint Presentation</vt:lpstr>
      <vt:lpstr>Control structure :</vt:lpstr>
      <vt:lpstr>If-else :</vt:lpstr>
      <vt:lpstr>Conditions with if statement</vt:lpstr>
      <vt:lpstr>Conditions with if-else statement</vt:lpstr>
      <vt:lpstr>Python if...elif...else Statement</vt:lpstr>
      <vt:lpstr>For loop example1</vt:lpstr>
      <vt:lpstr>For loop example2</vt:lpstr>
      <vt:lpstr>For loop example3</vt:lpstr>
      <vt:lpstr>For loop example4</vt:lpstr>
      <vt:lpstr>For Loop Example5</vt:lpstr>
      <vt:lpstr>While Loop Example</vt:lpstr>
      <vt:lpstr>PowerPoint Presentation</vt:lpstr>
      <vt:lpstr>Python Function</vt:lpstr>
      <vt:lpstr>Basic Syntax</vt:lpstr>
      <vt:lpstr>Procedure </vt:lpstr>
      <vt:lpstr>Program1: defining a Function</vt:lpstr>
      <vt:lpstr>Program2: Calling a Function</vt:lpstr>
      <vt:lpstr>Program3: Using Scope Variables</vt:lpstr>
      <vt:lpstr>EXERCISE</vt:lpstr>
      <vt:lpstr>PowerPoint Presentation</vt:lpstr>
      <vt:lpstr>Creating Class and Object</vt:lpstr>
      <vt:lpstr>About using "self" in Python:</vt:lpstr>
      <vt:lpstr>Sending parameters:</vt:lpstr>
      <vt:lpstr>Creating Function in Class</vt:lpstr>
      <vt:lpstr>Creating Multiple Function in Class</vt:lpstr>
      <vt:lpstr>Checking Attributes:</vt:lpstr>
      <vt:lpstr>getattr()</vt:lpstr>
      <vt:lpstr>hasattr()</vt:lpstr>
      <vt:lpstr>setattr()</vt:lpstr>
      <vt:lpstr>delattr()</vt:lpstr>
      <vt:lpstr>PowerPoint Presentation</vt:lpstr>
      <vt:lpstr>Example1: Simple Inheritance</vt:lpstr>
      <vt:lpstr>Example2: Multiple Inheritance</vt:lpstr>
      <vt:lpstr>ENCAPSULATION</vt:lpstr>
      <vt:lpstr>PROJECTS :</vt:lpstr>
      <vt:lpstr>FIZZBUZZ :</vt:lpstr>
      <vt:lpstr>JUMBLED WORDS :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REINALD</dc:creator>
  <cp:lastModifiedBy>PRITAM KUNDU</cp:lastModifiedBy>
  <cp:revision>156</cp:revision>
  <dcterms:created xsi:type="dcterms:W3CDTF">2019-05-28T07:34:16Z</dcterms:created>
  <dcterms:modified xsi:type="dcterms:W3CDTF">2020-01-12T02:51:34Z</dcterms:modified>
</cp:coreProperties>
</file>